
<file path=[Content_Types].xml><?xml version="1.0" encoding="utf-8"?>
<Types xmlns="http://schemas.openxmlformats.org/package/2006/content-types">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notesSlides/notesSlide9.xml" ContentType="application/vnd.openxmlformats-officedocument.presentationml.notesSlide+xml"/>
  <Override PartName="/ppt/slides/slide5.xml" ContentType="application/vnd.openxmlformats-officedocument.presentationml.slide+xml"/>
  <Override PartName="/ppt/slideLayouts/slideLayout11.xml" ContentType="application/vnd.openxmlformats-officedocument.presentationml.slideLayout+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ppt/notesSlides/notesSlide12.xml" ContentType="application/vnd.openxmlformats-officedocument.presentationml.notesSlide+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notesSlides/notesSlide5.xml" ContentType="application/vnd.openxmlformats-officedocument.presentationml.notesSlide+xml"/>
  <Override PartName="/ppt/tableStyles.xml" ContentType="application/vnd.openxmlformats-officedocument.presentationml.tableStyles+xml"/>
  <Override PartName="/ppt/slides/slide15.xml" ContentType="application/vnd.openxmlformats-officedocument.presentationml.slide+xml"/>
  <Override PartName="/ppt/notesSlides/notesSlide1.xml" ContentType="application/vnd.openxmlformats-officedocument.presentationml.notes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notesSlides/notesSlide6.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slideLayouts/slideLayout3.xml" ContentType="application/vnd.openxmlformats-officedocument.presentationml.slideLayout+xml"/>
  <Default Extension="tiff" ContentType="image/tiff"/>
  <Override PartName="/ppt/notesSlides/notesSlide7.xml" ContentType="application/vnd.openxmlformats-officedocument.presentationml.notesSlide+xml"/>
  <Override PartName="/ppt/notesSlides/notesSlide10.xml" ContentType="application/vnd.openxmlformats-officedocument.presentationml.notesSlide+xml"/>
  <Override PartName="/ppt/notesSlides/notesSlide3.xml" ContentType="application/vnd.openxmlformats-officedocument.presentationml.notesSlide+xml"/>
  <Override PartName="/ppt/slides/slide1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notesSlides/notesSlide8.xml" ContentType="application/vnd.openxmlformats-officedocument.presentationml.notesSlide+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viewProps.xml" ContentType="application/vnd.openxmlformats-officedocument.presentationml.viewProps+xml"/>
  <Default Extension="bin" ContentType="application/vnd.openxmlformats-officedocument.presentationml.printerSettings"/>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lastView="sldThumbnailView">
  <p:normalViewPr>
    <p:restoredLeft sz="15620"/>
    <p:restoredTop sz="81559" autoAdjust="0"/>
  </p:normalViewPr>
  <p:slideViewPr>
    <p:cSldViewPr snapToGrid="0" snapToObjects="1">
      <p:cViewPr varScale="1">
        <p:scale>
          <a:sx n="96" d="100"/>
          <a:sy n="96" d="100"/>
        </p:scale>
        <p:origin x="-1248"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tiff>
</file>

<file path=ppt/media/image13.tiff>
</file>

<file path=ppt/media/image14.jpeg>
</file>

<file path=ppt/media/image15.png>
</file>

<file path=ppt/media/image16.png>
</file>

<file path=ppt/media/image2.jpeg>
</file>

<file path=ppt/media/image3.png>
</file>

<file path=ppt/media/image4.png>
</file>

<file path=ppt/media/image5.png>
</file>

<file path=ppt/media/image6.tif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84368C-9906-184F-81DF-12492A680219}" type="datetimeFigureOut">
              <a:rPr lang="en-US" smtClean="0"/>
              <a:pPr/>
              <a:t>10/6/13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DCE028-AEAA-BD4B-825C-0364BFEB4D6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 A NICE OVERVIEW FIGURE HERE TRINA’S GOT A GOOD ONE </a:t>
            </a:r>
          </a:p>
          <a:p>
            <a:endParaRPr lang="en-US" dirty="0" smtClean="0"/>
          </a:p>
          <a:p>
            <a:r>
              <a:rPr lang="en-US" dirty="0" smtClean="0"/>
              <a:t>- </a:t>
            </a:r>
            <a:r>
              <a:rPr lang="en-US" dirty="0" smtClean="0"/>
              <a:t>In the last two talks, Trina showed that epigenetic machinery</a:t>
            </a:r>
          </a:p>
          <a:p>
            <a:r>
              <a:rPr lang="en-US" dirty="0" smtClean="0"/>
              <a:t>    control the orderly acquisition and _maintenance_ of neuronal</a:t>
            </a:r>
          </a:p>
          <a:p>
            <a:r>
              <a:rPr lang="en-US" dirty="0" smtClean="0"/>
              <a:t>    traits.  </a:t>
            </a:r>
            <a:r>
              <a:rPr lang="en-US" dirty="0" err="1" smtClean="0"/>
              <a:t>Sisi</a:t>
            </a:r>
            <a:r>
              <a:rPr lang="en-US" dirty="0" smtClean="0"/>
              <a:t> showed that </a:t>
            </a:r>
            <a:r>
              <a:rPr lang="en-US" dirty="0" err="1" smtClean="0"/>
              <a:t>epigenetics</a:t>
            </a:r>
            <a:r>
              <a:rPr lang="en-US" dirty="0" smtClean="0"/>
              <a:t> is involved in learning and</a:t>
            </a:r>
          </a:p>
          <a:p>
            <a:r>
              <a:rPr lang="en-US" dirty="0" smtClean="0"/>
              <a:t>    memory through a balance of genetic repression and</a:t>
            </a:r>
          </a:p>
          <a:p>
            <a:r>
              <a:rPr lang="en-US" dirty="0" smtClean="0"/>
              <a:t>    expression. Today we will ask, are cases of abnormal or disordered</a:t>
            </a:r>
          </a:p>
          <a:p>
            <a:r>
              <a:rPr lang="en-US" dirty="0" smtClean="0"/>
              <a:t>    neurological phenotype associated with malfunction in the</a:t>
            </a:r>
          </a:p>
          <a:p>
            <a:r>
              <a:rPr lang="en-US" dirty="0" smtClean="0"/>
              <a:t>    machinery that controls gene expression and chromatin</a:t>
            </a:r>
          </a:p>
          <a:p>
            <a:r>
              <a:rPr lang="en-US" dirty="0" smtClean="0"/>
              <a:t>    modification?</a:t>
            </a:r>
          </a:p>
          <a:p>
            <a:r>
              <a:rPr lang="en-US" dirty="0" smtClean="0"/>
              <a:t>  - Review </a:t>
            </a:r>
            <a:r>
              <a:rPr lang="en-US" dirty="0" err="1" smtClean="0"/>
              <a:t>epigenetics</a:t>
            </a:r>
            <a:r>
              <a:rPr lang="en-US" dirty="0" smtClean="0"/>
              <a:t>/role of transcriptional regulators like REST</a:t>
            </a:r>
          </a:p>
          <a:p>
            <a:r>
              <a:rPr lang="en-US" dirty="0" smtClean="0"/>
              <a:t>    and chromatin remodelers like G9a</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MAYBE ADD TRINA’S EUCHROMATIN HETEROCHROMATIN</a:t>
            </a:r>
            <a:r>
              <a:rPr lang="en-US" baseline="0" dirty="0" smtClean="0"/>
              <a:t> FIGURE AS A FOLLOW UP HERE</a:t>
            </a:r>
          </a:p>
          <a:p>
            <a:endParaRPr lang="en-US" baseline="0" dirty="0" smtClean="0"/>
          </a:p>
          <a:p>
            <a:r>
              <a:rPr lang="en-US" dirty="0" smtClean="0"/>
              <a:t> - 2DG reduces REST binding to the REST binding site in the</a:t>
            </a:r>
          </a:p>
          <a:p>
            <a:r>
              <a:rPr lang="en-US" dirty="0" smtClean="0"/>
              <a:t>      promoter region for BDNF as indicated by chromatin</a:t>
            </a:r>
          </a:p>
          <a:p>
            <a:r>
              <a:rPr lang="en-US" dirty="0" smtClean="0"/>
              <a:t>      </a:t>
            </a:r>
            <a:r>
              <a:rPr lang="en-US" dirty="0" err="1" smtClean="0"/>
              <a:t>immunoprecipitation</a:t>
            </a:r>
            <a:r>
              <a:rPr lang="en-US" dirty="0" smtClean="0"/>
              <a:t> with antibodies for sequences flanking the</a:t>
            </a:r>
          </a:p>
          <a:p>
            <a:r>
              <a:rPr lang="en-US" dirty="0" smtClean="0"/>
              <a:t>      REST binding site of the BDNF or regions of varying</a:t>
            </a:r>
          </a:p>
          <a:p>
            <a:r>
              <a:rPr lang="en-US" dirty="0" smtClean="0"/>
              <a:t>      distances. Specifically it accomplishes this by increasing</a:t>
            </a:r>
          </a:p>
          <a:p>
            <a:r>
              <a:rPr lang="en-US" dirty="0" smtClean="0"/>
              <a:t>      </a:t>
            </a:r>
            <a:r>
              <a:rPr lang="en-US" dirty="0" err="1" smtClean="0"/>
              <a:t>methylation</a:t>
            </a:r>
            <a:r>
              <a:rPr lang="en-US" dirty="0" smtClean="0"/>
              <a:t> at H3K9 (a </a:t>
            </a:r>
            <a:r>
              <a:rPr lang="en-US" dirty="0" err="1" smtClean="0"/>
              <a:t>histone</a:t>
            </a:r>
            <a:r>
              <a:rPr lang="en-US" dirty="0" smtClean="0"/>
              <a:t> </a:t>
            </a:r>
            <a:r>
              <a:rPr lang="en-US" dirty="0" err="1" smtClean="0"/>
              <a:t>methylation</a:t>
            </a:r>
            <a:r>
              <a:rPr lang="en-US" dirty="0" smtClean="0"/>
              <a:t> site associated with</a:t>
            </a:r>
          </a:p>
          <a:p>
            <a:r>
              <a:rPr lang="en-US" dirty="0" smtClean="0"/>
              <a:t>      activating repressed genes), thus rolling the DNA along the</a:t>
            </a:r>
          </a:p>
          <a:p>
            <a:r>
              <a:rPr lang="en-US" dirty="0" smtClean="0"/>
              <a:t>      barrel-like </a:t>
            </a:r>
            <a:r>
              <a:rPr lang="en-US" dirty="0" err="1" smtClean="0"/>
              <a:t>histones</a:t>
            </a:r>
            <a:r>
              <a:rPr lang="en-US" dirty="0" smtClean="0"/>
              <a:t> into the heterochromatin and silencing</a:t>
            </a:r>
          </a:p>
          <a:p>
            <a:r>
              <a:rPr lang="en-US" dirty="0" smtClean="0"/>
              <a:t>      their expression.  And in B they show that REST is indeed bound</a:t>
            </a:r>
          </a:p>
          <a:p>
            <a:r>
              <a:rPr lang="en-US" dirty="0" smtClean="0"/>
              <a:t>      to its binding site in BDNF promoter gene.</a:t>
            </a:r>
          </a:p>
          <a:p>
            <a:endParaRPr lang="en-US" dirty="0" smtClean="0"/>
          </a:p>
          <a:p>
            <a:endParaRPr lang="en-US" dirty="0" smtClean="0"/>
          </a:p>
          <a:p>
            <a:r>
              <a:rPr lang="en-US" dirty="0" smtClean="0"/>
              <a:t> - Cool: Epigenetic mechanism for potential dietary solution to</a:t>
            </a:r>
          </a:p>
          <a:p>
            <a:r>
              <a:rPr lang="en-US" dirty="0" smtClean="0"/>
              <a:t>    untreatable epilepsy</a:t>
            </a:r>
          </a:p>
          <a:p>
            <a:r>
              <a:rPr lang="en-US" dirty="0" smtClean="0"/>
              <a:t>    - Show the schematic again</a:t>
            </a:r>
          </a:p>
          <a:p>
            <a:endParaRPr lang="en-US" dirty="0" smtClean="0"/>
          </a:p>
          <a:p>
            <a:r>
              <a:rPr lang="en-US" dirty="0" smtClean="0"/>
              <a:t>We’ve belabored this transcriptional regulator enough, let’s look at a chromatin remodeler, lysine </a:t>
            </a:r>
            <a:r>
              <a:rPr lang="en-US" dirty="0" err="1" smtClean="0"/>
              <a:t>dimethyltransferase</a:t>
            </a:r>
            <a:r>
              <a:rPr lang="en-US" baseline="0" dirty="0" smtClean="0"/>
              <a:t> G9a that works by affecting the </a:t>
            </a:r>
            <a:r>
              <a:rPr lang="en-US" baseline="0" dirty="0" err="1" smtClean="0"/>
              <a:t>methylation</a:t>
            </a:r>
            <a:r>
              <a:rPr lang="en-US" baseline="0" dirty="0" smtClean="0"/>
              <a:t> state of </a:t>
            </a:r>
            <a:r>
              <a:rPr lang="en-US" baseline="0" dirty="0" err="1" smtClean="0"/>
              <a:t>histone</a:t>
            </a:r>
            <a:r>
              <a:rPr lang="en-US" baseline="0" dirty="0" smtClean="0"/>
              <a:t> H3 lysine number 9</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It was previously shown through genome-wide</a:t>
            </a:r>
            <a:r>
              <a:rPr lang="en-US" baseline="0" dirty="0" smtClean="0"/>
              <a:t> promoter analysis that repeated cocaine administration alters the pattern of </a:t>
            </a:r>
            <a:r>
              <a:rPr lang="en-US" baseline="0" dirty="0" err="1" smtClean="0"/>
              <a:t>histone</a:t>
            </a:r>
            <a:r>
              <a:rPr lang="en-US" baseline="0" dirty="0" smtClean="0"/>
              <a:t> H3 lysine 9 </a:t>
            </a:r>
            <a:r>
              <a:rPr lang="en-US" baseline="0" dirty="0" err="1" smtClean="0"/>
              <a:t>methylation</a:t>
            </a:r>
            <a:r>
              <a:rPr lang="en-US" baseline="0" dirty="0" smtClean="0"/>
              <a:t> at specific genes in the Nucleus </a:t>
            </a:r>
            <a:r>
              <a:rPr lang="en-US" baseline="0" dirty="0" err="1" smtClean="0"/>
              <a:t>Accumbens</a:t>
            </a:r>
            <a:r>
              <a:rPr lang="en-US" baseline="0" dirty="0" smtClean="0"/>
              <a:t>, an important component of the brain’s reward circuitry.</a:t>
            </a:r>
          </a:p>
          <a:p>
            <a:endParaRPr lang="en-US" baseline="0" dirty="0" smtClean="0"/>
          </a:p>
          <a:p>
            <a:r>
              <a:rPr lang="en-US" baseline="0" dirty="0" smtClean="0"/>
              <a:t>G9a is a chromatin remodeler that modifies the chromatin architecture to rotate the DNA bound around </a:t>
            </a:r>
            <a:r>
              <a:rPr lang="en-US" baseline="0" dirty="0" err="1" smtClean="0"/>
              <a:t>histones</a:t>
            </a:r>
            <a:r>
              <a:rPr lang="en-US" baseline="0" dirty="0" smtClean="0"/>
              <a:t>, controlling repression or expression of genes. G9a is known to </a:t>
            </a:r>
            <a:r>
              <a:rPr lang="en-US" baseline="0" dirty="0" err="1" smtClean="0"/>
              <a:t>methylate</a:t>
            </a:r>
            <a:r>
              <a:rPr lang="en-US" baseline="0" dirty="0" smtClean="0"/>
              <a:t> lysine number 9 on </a:t>
            </a:r>
            <a:r>
              <a:rPr lang="en-US" baseline="0" dirty="0" err="1" smtClean="0"/>
              <a:t>histone</a:t>
            </a:r>
            <a:r>
              <a:rPr lang="en-US" baseline="0" dirty="0" smtClean="0"/>
              <a:t> H3, causing DNA to unwind and become available for transcription.</a:t>
            </a:r>
          </a:p>
          <a:p>
            <a:endParaRPr lang="en-US" baseline="0" dirty="0" smtClean="0"/>
          </a:p>
          <a:p>
            <a:r>
              <a:rPr lang="en-US" dirty="0" smtClean="0"/>
              <a:t>Ian Maze and coauthors investigate a</a:t>
            </a:r>
          </a:p>
          <a:p>
            <a:r>
              <a:rPr lang="en-US" dirty="0" smtClean="0"/>
              <a:t>Role for H3K9 </a:t>
            </a:r>
            <a:r>
              <a:rPr lang="en-US" dirty="0" err="1" smtClean="0"/>
              <a:t>methylation</a:t>
            </a:r>
            <a:r>
              <a:rPr lang="en-US" dirty="0" smtClean="0"/>
              <a:t> and lysine </a:t>
            </a:r>
            <a:r>
              <a:rPr lang="en-US" dirty="0" err="1" smtClean="0"/>
              <a:t>dimethyltransferase</a:t>
            </a:r>
            <a:r>
              <a:rPr lang="en-US" dirty="0" smtClean="0"/>
              <a:t> G9a</a:t>
            </a:r>
          </a:p>
          <a:p>
            <a:r>
              <a:rPr lang="en-US" dirty="0" smtClean="0"/>
              <a:t>in cocaine-induced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1A: Profiled mRNA levels of lysine </a:t>
            </a:r>
            <a:r>
              <a:rPr lang="en-US" dirty="0" err="1" smtClean="0"/>
              <a:t>methyltransferases</a:t>
            </a:r>
            <a:r>
              <a:rPr lang="en-US" dirty="0" smtClean="0"/>
              <a:t> and</a:t>
            </a:r>
          </a:p>
          <a:p>
            <a:r>
              <a:rPr lang="en-US" dirty="0" smtClean="0"/>
              <a:t>      lysine </a:t>
            </a:r>
            <a:r>
              <a:rPr lang="en-US" dirty="0" err="1" smtClean="0"/>
              <a:t>demethylases</a:t>
            </a:r>
            <a:r>
              <a:rPr lang="en-US" dirty="0" smtClean="0"/>
              <a:t>, and saw that G9a and another chromatin</a:t>
            </a:r>
          </a:p>
          <a:p>
            <a:r>
              <a:rPr lang="en-US" dirty="0" smtClean="0"/>
              <a:t>      remodeler were </a:t>
            </a:r>
            <a:r>
              <a:rPr lang="en-US" dirty="0" err="1" smtClean="0"/>
              <a:t>downregualted</a:t>
            </a:r>
            <a:r>
              <a:rPr lang="en-US" dirty="0" smtClean="0"/>
              <a:t> in animals who</a:t>
            </a:r>
            <a:r>
              <a:rPr lang="en-US" baseline="0" dirty="0" smtClean="0"/>
              <a:t> have received </a:t>
            </a:r>
            <a:r>
              <a:rPr lang="en-US" dirty="0" smtClean="0"/>
              <a:t>repeated cocaine administration</a:t>
            </a:r>
          </a:p>
          <a:p>
            <a:r>
              <a:rPr lang="en-US" dirty="0" smtClean="0"/>
              <a:t>    - Fig 1B: And this correlates with reduced H3K9 </a:t>
            </a:r>
            <a:r>
              <a:rPr lang="en-US" dirty="0" err="1" smtClean="0"/>
              <a:t>methylation</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13</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2B, C: G9a </a:t>
            </a:r>
            <a:r>
              <a:rPr lang="en-US" dirty="0" err="1" smtClean="0"/>
              <a:t>overexpression</a:t>
            </a:r>
            <a:r>
              <a:rPr lang="en-US" dirty="0" smtClean="0"/>
              <a:t> significantly decreases place</a:t>
            </a:r>
          </a:p>
          <a:p>
            <a:r>
              <a:rPr lang="en-US" dirty="0" smtClean="0"/>
              <a:t>      preference for cocaine. A catalytically dead form of G9a does</a:t>
            </a:r>
          </a:p>
          <a:p>
            <a:r>
              <a:rPr lang="en-US" dirty="0" smtClean="0"/>
              <a:t>      not decrease place preference.  In panel C, this G9a</a:t>
            </a:r>
          </a:p>
          <a:p>
            <a:r>
              <a:rPr lang="en-US" dirty="0" smtClean="0"/>
              <a:t>      </a:t>
            </a:r>
            <a:r>
              <a:rPr lang="en-US" dirty="0" err="1" smtClean="0"/>
              <a:t>overexpression</a:t>
            </a:r>
            <a:r>
              <a:rPr lang="en-US" dirty="0" smtClean="0"/>
              <a:t> increases levels of H3K9 </a:t>
            </a:r>
            <a:r>
              <a:rPr lang="en-US" dirty="0" err="1" smtClean="0"/>
              <a:t>methylation</a:t>
            </a:r>
            <a:r>
              <a:rPr lang="en-US" dirty="0" smtClean="0"/>
              <a:t> in Nucleus</a:t>
            </a:r>
          </a:p>
          <a:p>
            <a:r>
              <a:rPr lang="en-US" dirty="0" smtClean="0"/>
              <a:t>      </a:t>
            </a:r>
            <a:r>
              <a:rPr lang="en-US" dirty="0" err="1" smtClean="0"/>
              <a:t>Accumbens</a:t>
            </a:r>
            <a:r>
              <a:rPr lang="en-US" dirty="0" smtClean="0"/>
              <a:t>.</a:t>
            </a:r>
          </a:p>
          <a:p>
            <a:r>
              <a:rPr lang="en-US" dirty="0" smtClean="0"/>
              <a:t>    - Fig 2D, E, F, G: AAV-</a:t>
            </a:r>
            <a:r>
              <a:rPr lang="en-US" dirty="0" err="1" smtClean="0"/>
              <a:t>Cre</a:t>
            </a:r>
            <a:r>
              <a:rPr lang="en-US" dirty="0" smtClean="0"/>
              <a:t> knockdown of G9a in nucleus </a:t>
            </a:r>
            <a:r>
              <a:rPr lang="en-US" dirty="0" err="1" smtClean="0"/>
              <a:t>accumbens</a:t>
            </a:r>
            <a:endParaRPr lang="en-US" dirty="0" smtClean="0"/>
          </a:p>
          <a:p>
            <a:r>
              <a:rPr lang="en-US" dirty="0" smtClean="0"/>
              <a:t>      significantly increased the effects of cocaine in place</a:t>
            </a:r>
          </a:p>
          <a:p>
            <a:r>
              <a:rPr lang="en-US" dirty="0" smtClean="0"/>
              <a:t>      conditioning experiments and decreased levels of </a:t>
            </a:r>
            <a:r>
              <a:rPr lang="en-US" dirty="0" err="1" smtClean="0"/>
              <a:t>methylated</a:t>
            </a:r>
            <a:r>
              <a:rPr lang="en-US" dirty="0" smtClean="0"/>
              <a:t> H3K9</a:t>
            </a:r>
          </a:p>
          <a:p>
            <a:r>
              <a:rPr lang="en-US" dirty="0" smtClean="0"/>
              <a:t>      in nucleus </a:t>
            </a:r>
            <a:r>
              <a:rPr lang="en-US" dirty="0" err="1" smtClean="0"/>
              <a:t>accumbens</a:t>
            </a:r>
            <a:r>
              <a:rPr lang="en-US" dirty="0" smtClean="0"/>
              <a:t>. Using a pharmacological inhibitor of G9a,</a:t>
            </a:r>
          </a:p>
          <a:p>
            <a:r>
              <a:rPr lang="en-US" dirty="0" smtClean="0"/>
              <a:t>      BIX01294, they demonstrated that pharmacological inhibition of</a:t>
            </a:r>
          </a:p>
          <a:p>
            <a:r>
              <a:rPr lang="en-US" dirty="0" smtClean="0"/>
              <a:t>      G9a significantly increased preference for cocaine and decreased</a:t>
            </a:r>
          </a:p>
          <a:p>
            <a:r>
              <a:rPr lang="en-US" dirty="0" smtClean="0"/>
              <a:t>      </a:t>
            </a:r>
            <a:r>
              <a:rPr lang="en-US" dirty="0" err="1" smtClean="0"/>
              <a:t>methylated</a:t>
            </a:r>
            <a:r>
              <a:rPr lang="en-US" dirty="0" smtClean="0"/>
              <a:t> H3K9 in nucleus </a:t>
            </a:r>
            <a:r>
              <a:rPr lang="en-US" dirty="0" err="1" smtClean="0"/>
              <a:t>accumbens</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14</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Cool: </a:t>
            </a:r>
            <a:r>
              <a:rPr lang="en-US" dirty="0" err="1" smtClean="0"/>
              <a:t>Histone</a:t>
            </a:r>
            <a:r>
              <a:rPr lang="en-US" dirty="0" smtClean="0"/>
              <a:t> </a:t>
            </a:r>
            <a:r>
              <a:rPr lang="en-US" dirty="0" err="1" smtClean="0"/>
              <a:t>methylation's</a:t>
            </a:r>
            <a:r>
              <a:rPr lang="en-US" dirty="0" smtClean="0"/>
              <a:t> role in long-term actions of cocaine.</a:t>
            </a:r>
            <a:r>
              <a:rPr lang="en-US" baseline="0" dirty="0" smtClean="0"/>
              <a:t>  A epigenetic mechanism involved in behavioral and structural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15</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 plays an </a:t>
            </a:r>
            <a:r>
              <a:rPr lang="en-US" dirty="0" err="1" smtClean="0"/>
              <a:t>oncogenic</a:t>
            </a:r>
            <a:r>
              <a:rPr lang="en-US" dirty="0" smtClean="0"/>
              <a:t> role in brain childhood</a:t>
            </a:r>
          </a:p>
          <a:p>
            <a:r>
              <a:rPr lang="en-US" dirty="0" smtClean="0"/>
              <a:t>malignancies such as </a:t>
            </a:r>
            <a:r>
              <a:rPr lang="en-US" dirty="0" err="1" smtClean="0"/>
              <a:t>neuroblastoma</a:t>
            </a:r>
            <a:r>
              <a:rPr lang="en-US" dirty="0" smtClean="0"/>
              <a:t> and </a:t>
            </a:r>
            <a:r>
              <a:rPr lang="en-US" dirty="0" err="1" smtClean="0"/>
              <a:t>medulloblastoma</a:t>
            </a:r>
            <a:r>
              <a:rPr lang="en-US" dirty="0" smtClean="0"/>
              <a:t>.  Recall, the</a:t>
            </a:r>
          </a:p>
          <a:p>
            <a:r>
              <a:rPr lang="en-US" dirty="0" smtClean="0"/>
              <a:t>REST gene codes for a protein that binds regulatory regions in genes</a:t>
            </a:r>
          </a:p>
          <a:p>
            <a:r>
              <a:rPr lang="en-US" dirty="0" smtClean="0"/>
              <a:t>(Neuron-restrictive silencer element, NRSE) and recruits enzymatic</a:t>
            </a:r>
          </a:p>
          <a:p>
            <a:r>
              <a:rPr lang="en-US" dirty="0" smtClean="0"/>
              <a:t>chromatin-</a:t>
            </a:r>
            <a:r>
              <a:rPr lang="en-US" dirty="0" err="1" smtClean="0"/>
              <a:t>modyfing</a:t>
            </a:r>
            <a:r>
              <a:rPr lang="en-US" dirty="0" smtClean="0"/>
              <a:t> machinery to silence certain gene expression.</a:t>
            </a:r>
          </a:p>
          <a:p>
            <a:endParaRPr lang="en-US" dirty="0" smtClean="0"/>
          </a:p>
          <a:p>
            <a:r>
              <a:rPr lang="en-US" dirty="0" smtClean="0"/>
              <a:t>Today we’re going to look at a specific type of brain cancer</a:t>
            </a:r>
            <a:r>
              <a:rPr lang="en-US" baseline="0" dirty="0" smtClean="0"/>
              <a:t> called </a:t>
            </a:r>
            <a:r>
              <a:rPr lang="en-US" dirty="0" smtClean="0"/>
              <a:t>Glioblastoma multiforme, the most common and most aggressive malignant</a:t>
            </a:r>
          </a:p>
          <a:p>
            <a:r>
              <a:rPr lang="en-US" dirty="0" smtClean="0"/>
              <a:t>primary brain tumor in humans, involving </a:t>
            </a:r>
            <a:r>
              <a:rPr lang="en-US" dirty="0" err="1" smtClean="0"/>
              <a:t>glial</a:t>
            </a:r>
            <a:r>
              <a:rPr lang="en-US" dirty="0" smtClean="0"/>
              <a:t> cells and accounting</a:t>
            </a:r>
          </a:p>
          <a:p>
            <a:r>
              <a:rPr lang="en-US" dirty="0" smtClean="0"/>
              <a:t>for 52% of all functional tissue brain tumor cases and 20% of all</a:t>
            </a:r>
          </a:p>
          <a:p>
            <a:r>
              <a:rPr lang="en-US" dirty="0" smtClean="0"/>
              <a:t>intracranial tumors.  This picture shows a glioblastoma in a coronal MRI</a:t>
            </a:r>
            <a:r>
              <a:rPr lang="en-US" baseline="0" dirty="0" smtClean="0"/>
              <a:t> slice from a 15 year old boy.</a:t>
            </a:r>
          </a:p>
          <a:p>
            <a:endParaRPr lang="en-US" baseline="0" dirty="0" smtClean="0"/>
          </a:p>
          <a:p>
            <a:r>
              <a:rPr lang="en-US" baseline="0" dirty="0" smtClean="0"/>
              <a:t>This model shows the </a:t>
            </a:r>
            <a:r>
              <a:rPr lang="en-US" baseline="0" dirty="0" err="1" smtClean="0"/>
              <a:t>signalling</a:t>
            </a:r>
            <a:r>
              <a:rPr lang="en-US" baseline="0" dirty="0" smtClean="0"/>
              <a:t> pathways that </a:t>
            </a:r>
            <a:r>
              <a:rPr lang="en-US" baseline="0" dirty="0" err="1" smtClean="0"/>
              <a:t>Luciano</a:t>
            </a:r>
            <a:r>
              <a:rPr lang="en-US" baseline="0" dirty="0" smtClean="0"/>
              <a:t> Conti and colleagues investigate in their 2012 report showing that REST controls the self-renewal and </a:t>
            </a:r>
            <a:r>
              <a:rPr lang="en-US" baseline="0" dirty="0" err="1" smtClean="0"/>
              <a:t>tumorigenic</a:t>
            </a:r>
            <a:r>
              <a:rPr lang="en-US" baseline="0" dirty="0" smtClean="0"/>
              <a:t> competence of human glioblastoma cells.  For the purposes of this talk we’ll focus on the left branch of the model. So first things first, </a:t>
            </a:r>
            <a:r>
              <a:rPr lang="en-US" baseline="0" dirty="0" err="1" smtClean="0"/>
              <a:t>Luciano</a:t>
            </a:r>
            <a:r>
              <a:rPr lang="en-US" baseline="0" dirty="0" smtClean="0"/>
              <a:t> Conti and colleagues asked the question, “Is REST expressed in tissue from human </a:t>
            </a:r>
            <a:r>
              <a:rPr lang="en-US" baseline="0" dirty="0" err="1" smtClean="0"/>
              <a:t>gliablastoma</a:t>
            </a:r>
            <a:r>
              <a:rPr lang="en-US" baseline="0" dirty="0" smtClean="0"/>
              <a:t> multiforme specimens?”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1A REST is expressed in tissue from human glioblastoma</a:t>
            </a:r>
          </a:p>
          <a:p>
            <a:r>
              <a:rPr lang="en-US" dirty="0" smtClean="0"/>
              <a:t>      multiforme at higher levels than tissue from normal human</a:t>
            </a:r>
          </a:p>
          <a:p>
            <a:r>
              <a:rPr lang="en-US" dirty="0" smtClean="0"/>
              <a:t>      cortex, looking at REST mRNA levels relative to GADPH</a:t>
            </a:r>
          </a:p>
          <a:p>
            <a:r>
              <a:rPr lang="en-US" dirty="0" smtClean="0"/>
              <a:t>      (</a:t>
            </a:r>
            <a:r>
              <a:rPr lang="en-US" dirty="0" err="1" smtClean="0"/>
              <a:t>Glyceraldehyde</a:t>
            </a:r>
            <a:r>
              <a:rPr lang="en-US" dirty="0" smtClean="0"/>
              <a:t> 3-phosphate </a:t>
            </a:r>
            <a:r>
              <a:rPr lang="en-US" dirty="0" err="1" smtClean="0"/>
              <a:t>dehydrogenase</a:t>
            </a:r>
            <a:r>
              <a:rPr lang="en-US" dirty="0" smtClean="0"/>
              <a:t>), a gene coding for a</a:t>
            </a:r>
          </a:p>
          <a:p>
            <a:r>
              <a:rPr lang="en-US" dirty="0" smtClean="0"/>
              <a:t>Enzyme involved</a:t>
            </a:r>
            <a:r>
              <a:rPr lang="en-US" baseline="0" dirty="0" smtClean="0"/>
              <a:t> in </a:t>
            </a:r>
            <a:r>
              <a:rPr lang="en-US" dirty="0" err="1" smtClean="0"/>
              <a:t>glycolisis</a:t>
            </a:r>
            <a:r>
              <a:rPr lang="en-US" dirty="0" smtClean="0"/>
              <a:t> .</a:t>
            </a:r>
          </a:p>
          <a:p>
            <a:endParaRPr lang="en-US" dirty="0" smtClean="0"/>
          </a:p>
          <a:p>
            <a:r>
              <a:rPr lang="en-US" dirty="0" smtClean="0"/>
              <a:t> - Fig 1B, cells from </a:t>
            </a:r>
            <a:r>
              <a:rPr lang="en-US" dirty="0" err="1" smtClean="0"/>
              <a:t>pontine</a:t>
            </a:r>
            <a:r>
              <a:rPr lang="en-US" dirty="0" smtClean="0"/>
              <a:t> nuclei of "control specimens" show</a:t>
            </a:r>
          </a:p>
          <a:p>
            <a:r>
              <a:rPr lang="en-US" dirty="0" smtClean="0"/>
              <a:t>      nuclear and </a:t>
            </a:r>
            <a:r>
              <a:rPr lang="en-US" dirty="0" err="1" smtClean="0"/>
              <a:t>cytoplasmic</a:t>
            </a:r>
            <a:r>
              <a:rPr lang="en-US" dirty="0" smtClean="0"/>
              <a:t> staining for REST.</a:t>
            </a:r>
          </a:p>
          <a:p>
            <a:endParaRPr lang="en-US" dirty="0" smtClean="0"/>
          </a:p>
          <a:p>
            <a:r>
              <a:rPr lang="en-US" dirty="0" smtClean="0"/>
              <a:t>    - Fig 1E, nuclei of proliferating glioblastoma cells stain</a:t>
            </a:r>
          </a:p>
          <a:p>
            <a:r>
              <a:rPr lang="en-US" dirty="0" smtClean="0"/>
              <a:t>      intensely positive for REST, AND THE AUTHORS argue that this discrepancy</a:t>
            </a:r>
          </a:p>
          <a:p>
            <a:r>
              <a:rPr lang="en-US" dirty="0" smtClean="0"/>
              <a:t>      reflects an epigenetic mechanism affecting the trafficking of</a:t>
            </a:r>
          </a:p>
          <a:p>
            <a:r>
              <a:rPr lang="en-US" dirty="0" smtClean="0"/>
              <a:t>      REST to the nucleus, allowing it do its thing, silencing gene</a:t>
            </a:r>
          </a:p>
          <a:p>
            <a:r>
              <a:rPr lang="en-US" dirty="0" smtClean="0"/>
              <a:t>      expression.</a:t>
            </a:r>
          </a:p>
          <a:p>
            <a:endParaRPr lang="en-US" dirty="0" smtClean="0"/>
          </a:p>
          <a:p>
            <a:r>
              <a:rPr lang="en-US" dirty="0" smtClean="0"/>
              <a:t>So yes, REST</a:t>
            </a:r>
            <a:r>
              <a:rPr lang="en-US" baseline="0" dirty="0" smtClean="0"/>
              <a:t> is expressed in the glioblastoma tissue.  Recalling the model I showed earlier, the researchers went on to ask, “What is </a:t>
            </a:r>
            <a:r>
              <a:rPr lang="en-US" baseline="0" dirty="0" err="1" smtClean="0"/>
              <a:t>REST’s</a:t>
            </a:r>
            <a:r>
              <a:rPr lang="en-US" baseline="0" dirty="0" smtClean="0"/>
              <a:t> role in the self-renewal and </a:t>
            </a:r>
            <a:r>
              <a:rPr lang="en-US" baseline="0" dirty="0" err="1" smtClean="0"/>
              <a:t>tumorigenic</a:t>
            </a:r>
            <a:r>
              <a:rPr lang="en-US" baseline="0" dirty="0" smtClean="0"/>
              <a:t> competence of glioblastoma cells in vitro and in vivo?”</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vitro/ they culture cells from these tumors and show that</a:t>
            </a:r>
          </a:p>
          <a:p>
            <a:r>
              <a:rPr lang="en-US" dirty="0" smtClean="0"/>
              <a:t>      REST is </a:t>
            </a:r>
            <a:r>
              <a:rPr lang="en-US" dirty="0" err="1" smtClean="0"/>
              <a:t>upregulated</a:t>
            </a:r>
            <a:r>
              <a:rPr lang="en-US" dirty="0" smtClean="0"/>
              <a:t> in them, the authors then ask the question,</a:t>
            </a:r>
          </a:p>
          <a:p>
            <a:r>
              <a:rPr lang="en-US" dirty="0" smtClean="0"/>
              <a:t>      will knockdown of REST affect the self-renewal and </a:t>
            </a:r>
            <a:r>
              <a:rPr lang="en-US" dirty="0" err="1" smtClean="0"/>
              <a:t>tumorigenic</a:t>
            </a:r>
            <a:endParaRPr lang="en-US" dirty="0" smtClean="0"/>
          </a:p>
          <a:p>
            <a:r>
              <a:rPr lang="en-US" dirty="0" smtClean="0"/>
              <a:t>      competence of these cells.  Fig. 3B, REST knockdown impairs</a:t>
            </a:r>
          </a:p>
          <a:p>
            <a:r>
              <a:rPr lang="en-US" dirty="0" smtClean="0"/>
              <a:t>      self-renewal in these cultured glioblastoma cells (green line)</a:t>
            </a:r>
          </a:p>
          <a:p>
            <a:r>
              <a:rPr lang="en-US" dirty="0" smtClean="0"/>
              <a:t>      relative to control cells (black) and cells treated with</a:t>
            </a:r>
          </a:p>
          <a:p>
            <a:r>
              <a:rPr lang="en-US" dirty="0" smtClean="0"/>
              <a:t>      non-targeting </a:t>
            </a:r>
            <a:r>
              <a:rPr lang="en-US" dirty="0" err="1" smtClean="0"/>
              <a:t>shRNA</a:t>
            </a:r>
            <a:r>
              <a:rPr lang="en-US" dirty="0" smtClean="0"/>
              <a:t> (red). In Fig. 3D, REST knockdown reduces</a:t>
            </a:r>
          </a:p>
          <a:p>
            <a:r>
              <a:rPr lang="en-US" dirty="0" smtClean="0"/>
              <a:t>      expression of neural progenitor (</a:t>
            </a:r>
            <a:r>
              <a:rPr lang="en-US" dirty="0" err="1" smtClean="0"/>
              <a:t>Nestin</a:t>
            </a:r>
            <a:r>
              <a:rPr lang="en-US" dirty="0" smtClean="0"/>
              <a:t>) and proliferation</a:t>
            </a:r>
          </a:p>
          <a:p>
            <a:r>
              <a:rPr lang="en-US" dirty="0" smtClean="0"/>
              <a:t>      (PHis-H3) and increases markers of differentiation (β3-tubulin)</a:t>
            </a:r>
          </a:p>
          <a:p>
            <a:r>
              <a:rPr lang="en-US" dirty="0" smtClean="0"/>
              <a:t>      and apoptosis (Activated </a:t>
            </a:r>
            <a:r>
              <a:rPr lang="en-US" dirty="0" err="1" smtClean="0"/>
              <a:t>Caspase</a:t>
            </a:r>
            <a:r>
              <a:rPr lang="en-US" dirty="0" smtClean="0"/>
              <a:t> 3) (black bars), compared to</a:t>
            </a:r>
          </a:p>
          <a:p>
            <a:r>
              <a:rPr lang="en-US" dirty="0" smtClean="0"/>
              <a:t>      control cells (light) and cells treated with non-targeting </a:t>
            </a:r>
            <a:r>
              <a:rPr lang="en-US" dirty="0" err="1" smtClean="0"/>
              <a:t>shRNA</a:t>
            </a:r>
            <a:endParaRPr lang="en-US" dirty="0" smtClean="0"/>
          </a:p>
          <a:p>
            <a:r>
              <a:rPr lang="en-US" dirty="0" smtClean="0"/>
              <a:t>      (grey).</a:t>
            </a:r>
          </a:p>
          <a:p>
            <a:r>
              <a:rPr lang="en-US" dirty="0" smtClean="0"/>
              <a:t>    - /In vivo/ mouse model: will the delivery of REST-specific </a:t>
            </a:r>
            <a:r>
              <a:rPr lang="en-US" dirty="0" err="1" smtClean="0"/>
              <a:t>shRNA</a:t>
            </a:r>
            <a:endParaRPr lang="en-US" dirty="0" smtClean="0"/>
          </a:p>
          <a:p>
            <a:r>
              <a:rPr lang="en-US" dirty="0" smtClean="0"/>
              <a:t>      (RNA interference) affect </a:t>
            </a:r>
            <a:r>
              <a:rPr lang="en-US" dirty="0" err="1" smtClean="0"/>
              <a:t>tumorigenic</a:t>
            </a:r>
            <a:r>
              <a:rPr lang="en-US" dirty="0" smtClean="0"/>
              <a:t> capability? Fig 4, A and B</a:t>
            </a:r>
          </a:p>
          <a:p>
            <a:r>
              <a:rPr lang="en-US" dirty="0" smtClean="0"/>
              <a:t>      </a:t>
            </a:r>
            <a:r>
              <a:rPr lang="en-US" dirty="0" err="1" smtClean="0"/>
              <a:t>Immunocompromised</a:t>
            </a:r>
            <a:r>
              <a:rPr lang="en-US" dirty="0" smtClean="0"/>
              <a:t> mice implanted with glioblastoma cells from</a:t>
            </a:r>
          </a:p>
          <a:p>
            <a:r>
              <a:rPr lang="en-US" dirty="0" smtClean="0"/>
              <a:t>      human cell lines </a:t>
            </a:r>
            <a:r>
              <a:rPr lang="en-US" dirty="0" err="1" smtClean="0"/>
              <a:t>transduced</a:t>
            </a:r>
            <a:r>
              <a:rPr lang="en-US" dirty="0" smtClean="0"/>
              <a:t> with </a:t>
            </a:r>
            <a:r>
              <a:rPr lang="en-US" dirty="0" err="1" smtClean="0"/>
              <a:t>shREST</a:t>
            </a:r>
            <a:r>
              <a:rPr lang="en-US" dirty="0" smtClean="0"/>
              <a:t> or non targeting </a:t>
            </a:r>
            <a:r>
              <a:rPr lang="en-US" dirty="0" err="1" smtClean="0"/>
              <a:t>shRNA</a:t>
            </a:r>
            <a:endParaRPr lang="en-US" dirty="0" smtClean="0"/>
          </a:p>
          <a:p>
            <a:r>
              <a:rPr lang="en-US" dirty="0" smtClean="0"/>
              <a:t>      show better survival for tumors in which REST was knocked down</a:t>
            </a:r>
          </a:p>
          <a:p>
            <a:r>
              <a:rPr lang="en-US" dirty="0" smtClean="0"/>
              <a:t>      and decreased tumor volume compared to </a:t>
            </a:r>
            <a:r>
              <a:rPr lang="en-US" dirty="0" err="1" smtClean="0"/>
              <a:t>nontargeting</a:t>
            </a:r>
            <a:r>
              <a:rPr lang="en-US" dirty="0" smtClean="0"/>
              <a:t> </a:t>
            </a:r>
            <a:r>
              <a:rPr lang="en-US" dirty="0" err="1" smtClean="0"/>
              <a:t>siRNA</a:t>
            </a:r>
            <a:r>
              <a:rPr lang="en-US" dirty="0" smtClean="0"/>
              <a:t> and</a:t>
            </a:r>
          </a:p>
          <a:p>
            <a:r>
              <a:rPr lang="en-US" dirty="0" smtClean="0"/>
              <a:t>      control animals transplanted with </a:t>
            </a:r>
            <a:r>
              <a:rPr lang="en-US" dirty="0" err="1" smtClean="0"/>
              <a:t>noninfected</a:t>
            </a:r>
            <a:r>
              <a:rPr lang="en-US" dirty="0" smtClean="0"/>
              <a:t> glioblastoma</a:t>
            </a:r>
          </a:p>
          <a:p>
            <a:r>
              <a:rPr lang="en-US" dirty="0" smtClean="0"/>
              <a:t>      cells. Fig 4C: intra-</a:t>
            </a:r>
            <a:r>
              <a:rPr lang="en-US" dirty="0" err="1" smtClean="0"/>
              <a:t>tumoral</a:t>
            </a:r>
            <a:r>
              <a:rPr lang="en-US" dirty="0" smtClean="0"/>
              <a:t> injection of REST </a:t>
            </a:r>
            <a:r>
              <a:rPr lang="en-US" dirty="0" err="1" smtClean="0"/>
              <a:t>shRNA</a:t>
            </a:r>
            <a:r>
              <a:rPr lang="en-US" dirty="0" smtClean="0"/>
              <a:t> impairs</a:t>
            </a:r>
          </a:p>
          <a:p>
            <a:r>
              <a:rPr lang="en-US" dirty="0" smtClean="0"/>
              <a:t>      established tumor growth in mice relative to </a:t>
            </a:r>
            <a:r>
              <a:rPr lang="en-US" dirty="0" err="1" smtClean="0"/>
              <a:t>nontargeting</a:t>
            </a:r>
            <a:r>
              <a:rPr lang="en-US" dirty="0" smtClean="0"/>
              <a:t> </a:t>
            </a:r>
            <a:r>
              <a:rPr lang="en-US" dirty="0" err="1" smtClean="0"/>
              <a:t>shRNA</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Keeping</a:t>
            </a:r>
            <a:r>
              <a:rPr lang="en-US" baseline="0" dirty="0" smtClean="0"/>
              <a:t> with my previous theme of showing brain scans to demonstrate these diseases, </a:t>
            </a:r>
            <a:r>
              <a:rPr lang="en-US" dirty="0" smtClean="0"/>
              <a:t>What I’m showing here is Coronal section from a MR brain scan of a patient with HD showing atrophy of the heads of the caudate nuclei, enlargement of the frontal horns of the lateral ventricles (hydrocephalus ex </a:t>
            </a:r>
            <a:r>
              <a:rPr lang="en-US" dirty="0" err="1" smtClean="0"/>
              <a:t>vacuo</a:t>
            </a:r>
            <a:r>
              <a:rPr lang="en-US" dirty="0" smtClean="0"/>
              <a:t>), and generalized cortical atrophy</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Huntington disease is one of a variety triplet repeat diseases caused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CAG repeat expansion in the coding region of a given gene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trinucleotide</a:t>
            </a:r>
            <a:r>
              <a:rPr lang="en-US" dirty="0" smtClean="0"/>
              <a:t> cytosine, adenine, guanine repeats that are translated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into a series of glutamine resides; </a:t>
            </a:r>
            <a:r>
              <a:rPr lang="en-US" dirty="0" err="1" smtClean="0"/>
              <a:t>Zoghbi</a:t>
            </a:r>
            <a:r>
              <a:rPr lang="en-US" dirty="0" smtClean="0"/>
              <a:t> &amp; Orr, 2000 review). 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products of these mutated genes have a glutamine stretch that, when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expanded, causes a dominant neurodegenerative disease, and each</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results in a unique, but overlapping, pattern of neuronal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loss.  Huntington disease, characterized by disturbances in motor,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cognitive, and psychiatric function, is caused by a </a:t>
            </a:r>
            <a:r>
              <a:rPr lang="en-US" dirty="0" err="1" smtClean="0"/>
              <a:t>polyglutamine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repeat expansion in huntingtin a protein with largely unknown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function.  Huntington disease typically affects individuals 35-50</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years of age and is terminal. There is no cure.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 schematic shows the interactions</a:t>
            </a:r>
            <a:r>
              <a:rPr lang="en-US" baseline="0" dirty="0" smtClean="0"/>
              <a:t> of WT on the left and mutant huntingtin protein on the right with REST and its binding site.  </a:t>
            </a:r>
            <a:r>
              <a:rPr lang="en-US" baseline="0" dirty="0" err="1" smtClean="0"/>
              <a:t>Chiara</a:t>
            </a:r>
            <a:r>
              <a:rPr lang="en-US" baseline="0" dirty="0" smtClean="0"/>
              <a:t> </a:t>
            </a:r>
            <a:r>
              <a:rPr lang="en-US" baseline="0" dirty="0" err="1" smtClean="0"/>
              <a:t>Zuccato</a:t>
            </a:r>
            <a:r>
              <a:rPr lang="en-US" baseline="0" dirty="0" smtClean="0"/>
              <a:t> and her </a:t>
            </a:r>
            <a:r>
              <a:rPr lang="en-US" baseline="0" dirty="0" err="1" smtClean="0"/>
              <a:t>coinvestigators</a:t>
            </a:r>
            <a:r>
              <a:rPr lang="en-US" baseline="0" dirty="0" smtClean="0"/>
              <a:t> looked at whether </a:t>
            </a:r>
            <a:r>
              <a:rPr lang="en-US" sz="1200" kern="1200" dirty="0" smtClean="0">
                <a:solidFill>
                  <a:schemeClr val="tx1"/>
                </a:solidFill>
                <a:latin typeface="+mn-lt"/>
                <a:ea typeface="+mn-ea"/>
                <a:cs typeface="+mn-cs"/>
              </a:rPr>
              <a:t>interacts with REST/NRSF to modulate the transcription of NRSE-controlled neuronal genes</a:t>
            </a:r>
            <a:r>
              <a:rPr lang="en-US" sz="1200" kern="1200" baseline="0" dirty="0" smtClean="0">
                <a:solidFill>
                  <a:schemeClr val="tx1"/>
                </a:solidFill>
                <a:latin typeface="+mn-lt"/>
                <a:ea typeface="+mn-ea"/>
                <a:cs typeface="+mn-cs"/>
              </a:rPr>
              <a:t>. BDNF is one of these genes under regulation by REST because its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      promoter region has a binding site for REST.  Its expression is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      critical for normal neural function. We're going to focus on it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      for this part of my talk. For this report it’s important to note that </a:t>
            </a:r>
            <a:r>
              <a:rPr lang="en-US" sz="1200" kern="1200" baseline="0" dirty="0" err="1" smtClean="0">
                <a:solidFill>
                  <a:schemeClr val="tx1"/>
                </a:solidFill>
                <a:latin typeface="+mn-lt"/>
                <a:ea typeface="+mn-ea"/>
                <a:cs typeface="+mn-cs"/>
              </a:rPr>
              <a:t>Chiara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Zuccatto’s</a:t>
            </a:r>
            <a:r>
              <a:rPr lang="en-US" sz="1200" kern="1200" baseline="0" dirty="0" smtClean="0">
                <a:solidFill>
                  <a:schemeClr val="tx1"/>
                </a:solidFill>
                <a:latin typeface="+mn-lt"/>
                <a:ea typeface="+mn-ea"/>
                <a:cs typeface="+mn-cs"/>
              </a:rPr>
              <a:t> group has previously shown that WT but not mutant huntingtin stimulates the transcription of BDNF</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Chiara</a:t>
            </a:r>
            <a:r>
              <a:rPr lang="en-US" dirty="0" smtClean="0"/>
              <a:t> </a:t>
            </a:r>
            <a:r>
              <a:rPr lang="en-US" dirty="0" err="1" smtClean="0"/>
              <a:t>Zuccato</a:t>
            </a:r>
            <a:r>
              <a:rPr lang="en-US" dirty="0" smtClean="0"/>
              <a:t> and her colleagues start</a:t>
            </a:r>
            <a:r>
              <a:rPr lang="en-US" baseline="0" dirty="0" smtClean="0"/>
              <a:t> out by asking just that question.</a:t>
            </a:r>
          </a:p>
          <a:p>
            <a:endParaRPr lang="en-US" baseline="0" dirty="0" smtClean="0"/>
          </a:p>
          <a:p>
            <a:r>
              <a:rPr lang="en-US" b="1" baseline="0" dirty="0" smtClean="0"/>
              <a:t>Why is there more expression in the FL WT ?</a:t>
            </a:r>
          </a:p>
          <a:p>
            <a:endParaRPr lang="en-US" baseline="0" dirty="0" smtClean="0"/>
          </a:p>
          <a:p>
            <a:r>
              <a:rPr lang="en-US" dirty="0" smtClean="0"/>
              <a:t> - Fig. 1 A, B, C: </a:t>
            </a:r>
            <a:r>
              <a:rPr lang="en-US" dirty="0" err="1" smtClean="0"/>
              <a:t>subclones</a:t>
            </a:r>
            <a:r>
              <a:rPr lang="en-US" dirty="0" smtClean="0"/>
              <a:t> of ST14A embryonic neural cells</a:t>
            </a:r>
          </a:p>
          <a:p>
            <a:r>
              <a:rPr lang="en-US" dirty="0" smtClean="0"/>
              <a:t>      </a:t>
            </a:r>
            <a:r>
              <a:rPr lang="en-US" dirty="0" err="1" smtClean="0"/>
              <a:t>overexpressing</a:t>
            </a:r>
            <a:r>
              <a:rPr lang="en-US" dirty="0" smtClean="0"/>
              <a:t> full length </a:t>
            </a:r>
            <a:r>
              <a:rPr lang="en-US" dirty="0" err="1" smtClean="0"/>
              <a:t>wildtype</a:t>
            </a:r>
            <a:r>
              <a:rPr lang="en-US" dirty="0" smtClean="0"/>
              <a:t> huntingtin express elevated</a:t>
            </a:r>
          </a:p>
          <a:p>
            <a:r>
              <a:rPr lang="en-US" dirty="0" smtClean="0"/>
              <a:t>      promoter activity in the BDNF relative to a nominal level in the parental cells (P) and reduced promoter activity in</a:t>
            </a:r>
          </a:p>
          <a:p>
            <a:r>
              <a:rPr lang="en-US" dirty="0" smtClean="0"/>
              <a:t>      cells </a:t>
            </a:r>
            <a:r>
              <a:rPr lang="en-US" dirty="0" err="1" smtClean="0"/>
              <a:t>overexpressing</a:t>
            </a:r>
            <a:r>
              <a:rPr lang="en-US" dirty="0" smtClean="0"/>
              <a:t> mutant huntingtin relative to parental</a:t>
            </a:r>
          </a:p>
          <a:p>
            <a:r>
              <a:rPr lang="en-US" dirty="0" smtClean="0"/>
              <a:t>      cells in the BDNF promoter, and B, a construct containing the</a:t>
            </a:r>
          </a:p>
          <a:p>
            <a:r>
              <a:rPr lang="en-US" dirty="0" smtClean="0"/>
              <a:t>      REST binding site from the BDNF promoter alone fused to a</a:t>
            </a:r>
          </a:p>
          <a:p>
            <a:r>
              <a:rPr lang="en-US" dirty="0" smtClean="0"/>
              <a:t>      different promoter. And C, when you mutate the REST binding site</a:t>
            </a:r>
          </a:p>
          <a:p>
            <a:r>
              <a:rPr lang="en-US" dirty="0" smtClean="0"/>
              <a:t>      to render it nonfunctional, you don't see a difference in</a:t>
            </a:r>
          </a:p>
          <a:p>
            <a:r>
              <a:rPr lang="en-US" dirty="0" smtClean="0"/>
              <a:t>      huntingtin activity.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 Fig 3A, Western blot. </a:t>
            </a:r>
            <a:r>
              <a:rPr lang="en-US" dirty="0" err="1" smtClean="0"/>
              <a:t>Cytoplasmic</a:t>
            </a:r>
            <a:r>
              <a:rPr lang="en-US" dirty="0" smtClean="0"/>
              <a:t> recruitment of REST in</a:t>
            </a:r>
          </a:p>
          <a:p>
            <a:r>
              <a:rPr lang="en-US" dirty="0" smtClean="0"/>
              <a:t>      cultured neural cells. They go on to show that WT </a:t>
            </a:r>
            <a:r>
              <a:rPr lang="en-US" dirty="0" err="1" smtClean="0"/>
              <a:t>huntingin</a:t>
            </a:r>
            <a:endParaRPr lang="en-US" dirty="0" smtClean="0"/>
          </a:p>
          <a:p>
            <a:r>
              <a:rPr lang="en-US" dirty="0" smtClean="0"/>
              <a:t>      enhances activity at </a:t>
            </a:r>
            <a:r>
              <a:rPr lang="en-US" dirty="0" err="1" smtClean="0"/>
              <a:t>REST's</a:t>
            </a:r>
            <a:r>
              <a:rPr lang="en-US" dirty="0" smtClean="0"/>
              <a:t> binding site by recruiting REST to</a:t>
            </a:r>
          </a:p>
          <a:p>
            <a:r>
              <a:rPr lang="en-US" dirty="0" smtClean="0"/>
              <a:t>      the nucleus (the second band in the nuclear REST signal suggests</a:t>
            </a:r>
          </a:p>
          <a:p>
            <a:r>
              <a:rPr lang="en-US" dirty="0" smtClean="0"/>
              <a:t>      post-translational modifications of REST, and has been</a:t>
            </a:r>
          </a:p>
          <a:p>
            <a:r>
              <a:rPr lang="en-US" dirty="0" smtClean="0"/>
              <a:t>      previously shown) and Fig. 3B in cells cultured from mutant mice</a:t>
            </a:r>
          </a:p>
          <a:p>
            <a:r>
              <a:rPr lang="en-US" dirty="0" smtClean="0"/>
              <a:t>      with a knock-in CAG repeat inserted into the gene coding for</a:t>
            </a:r>
          </a:p>
          <a:p>
            <a:r>
              <a:rPr lang="en-US" dirty="0" smtClean="0"/>
              <a:t>      huntingtin, showing decreased levels of REST in the cytoplasm in</a:t>
            </a:r>
          </a:p>
          <a:p>
            <a:r>
              <a:rPr lang="en-US" dirty="0" smtClean="0"/>
              <a:t>      cells from homozygous </a:t>
            </a:r>
            <a:r>
              <a:rPr lang="en-US" dirty="0" err="1" smtClean="0"/>
              <a:t>huntintin</a:t>
            </a:r>
            <a:r>
              <a:rPr lang="en-US" dirty="0" smtClean="0"/>
              <a:t> mutants and increased levels of</a:t>
            </a:r>
          </a:p>
          <a:p>
            <a:r>
              <a:rPr lang="en-US" dirty="0" smtClean="0"/>
              <a:t>      REST in the nucleus.</a:t>
            </a:r>
          </a:p>
          <a:p>
            <a:endParaRPr lang="en-US" dirty="0" smtClean="0"/>
          </a:p>
          <a:p>
            <a:r>
              <a:rPr lang="en-US" dirty="0" smtClean="0"/>
              <a:t>They’ve shown</a:t>
            </a:r>
            <a:r>
              <a:rPr lang="en-US" baseline="0" dirty="0" smtClean="0"/>
              <a:t> that WT huntingtin sequesters REST to the </a:t>
            </a:r>
            <a:r>
              <a:rPr lang="en-US" baseline="0" dirty="0" err="1" smtClean="0"/>
              <a:t>cytosol</a:t>
            </a:r>
            <a:r>
              <a:rPr lang="en-US" baseline="0" dirty="0" smtClean="0"/>
              <a:t>, preventing it from interacting with its binding site in the nucleus. They go on to show that an interaction between REST and WT huntingtin occurs in the cytoplasm of neural cells of mice and this is the first demonstration of such an interaction. They also later go on to show that this occurs in tissue samples from human patients with Huntington’s disease. Therefore, </a:t>
            </a:r>
            <a:r>
              <a:rPr lang="en-US" baseline="0" dirty="0" err="1" smtClean="0"/>
              <a:t>Chiara</a:t>
            </a:r>
            <a:r>
              <a:rPr lang="en-US" baseline="0" dirty="0" smtClean="0"/>
              <a:t> </a:t>
            </a:r>
            <a:r>
              <a:rPr lang="en-US" baseline="0" dirty="0" err="1" smtClean="0"/>
              <a:t>Zuccato</a:t>
            </a:r>
            <a:r>
              <a:rPr lang="en-US" baseline="0" dirty="0" smtClean="0"/>
              <a:t> and colleagues propose that in Huntington</a:t>
            </a:r>
          </a:p>
          <a:p>
            <a:r>
              <a:rPr lang="en-US" baseline="0" dirty="0" smtClean="0"/>
              <a:t>disease, neuronal genes with </a:t>
            </a:r>
            <a:r>
              <a:rPr lang="en-US" baseline="0" dirty="0" err="1" smtClean="0"/>
              <a:t>NRSEs</a:t>
            </a:r>
            <a:r>
              <a:rPr lang="en-US" baseline="0" dirty="0" smtClean="0"/>
              <a:t>, such as /BDNF/, are expressed at</a:t>
            </a:r>
          </a:p>
          <a:p>
            <a:r>
              <a:rPr lang="en-US" baseline="0" dirty="0" smtClean="0"/>
              <a:t>lower levels due to the presence of mutant huntingtin instead of two</a:t>
            </a:r>
          </a:p>
          <a:p>
            <a:r>
              <a:rPr lang="en-US" baseline="0" dirty="0" smtClean="0"/>
              <a:t>intact copies of WT huntingtin.  Without normal levels of WT</a:t>
            </a:r>
          </a:p>
          <a:p>
            <a:r>
              <a:rPr lang="en-US" baseline="0" dirty="0" smtClean="0"/>
              <a:t>huntingtin to bind REST in the </a:t>
            </a:r>
            <a:r>
              <a:rPr lang="en-US" baseline="0" dirty="0" err="1" smtClean="0"/>
              <a:t>cytosol</a:t>
            </a:r>
            <a:r>
              <a:rPr lang="en-US" baseline="0" dirty="0" smtClean="0"/>
              <a:t>, more REST, the silencing</a:t>
            </a:r>
          </a:p>
          <a:p>
            <a:r>
              <a:rPr lang="en-US" baseline="0" dirty="0" smtClean="0"/>
              <a:t>factor, can enter the nucleus and repress transcription.</a:t>
            </a:r>
          </a:p>
          <a:p>
            <a:endParaRPr lang="en-US" baseline="0" dirty="0" smtClean="0"/>
          </a:p>
          <a:p>
            <a:r>
              <a:rPr lang="en-US" baseline="0" dirty="0" smtClean="0"/>
              <a:t>And this is cool because it represents an epigenetic model of Huntington’s disease, providing possible therapeutic targets for a previously untreatable disease.</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Generalized 3 Hz spike and wave discharges in a child with childhood absence epilepsy recorded by EEG</a:t>
            </a:r>
          </a:p>
          <a:p>
            <a:endParaRPr lang="en-US" dirty="0" smtClean="0"/>
          </a:p>
          <a:p>
            <a:r>
              <a:rPr lang="en-US" dirty="0" smtClean="0"/>
              <a:t> - We'll continue looking at </a:t>
            </a:r>
            <a:r>
              <a:rPr lang="en-US" dirty="0" err="1" smtClean="0"/>
              <a:t>BDNF's</a:t>
            </a:r>
            <a:r>
              <a:rPr lang="en-US" dirty="0" smtClean="0"/>
              <a:t> regulation by REST and it's</a:t>
            </a:r>
          </a:p>
          <a:p>
            <a:r>
              <a:rPr lang="en-US" dirty="0" smtClean="0"/>
              <a:t>      potential role in elucidating the mechanism by which the</a:t>
            </a:r>
          </a:p>
          <a:p>
            <a:r>
              <a:rPr lang="en-US" dirty="0" smtClean="0"/>
              <a:t>      </a:t>
            </a:r>
            <a:r>
              <a:rPr lang="en-US" dirty="0" err="1" smtClean="0"/>
              <a:t>ketogenic</a:t>
            </a:r>
            <a:r>
              <a:rPr lang="en-US" dirty="0" smtClean="0"/>
              <a:t> diet ameliorates certain types of epilepsy.</a:t>
            </a:r>
          </a:p>
          <a:p>
            <a:endParaRPr lang="en-US" dirty="0" smtClean="0"/>
          </a:p>
          <a:p>
            <a:r>
              <a:rPr lang="en-US" dirty="0" smtClean="0"/>
              <a:t>Epilepsies, disorders characterized by recurrent seizures, affect ≈ 1%</a:t>
            </a:r>
          </a:p>
          <a:p>
            <a:r>
              <a:rPr lang="en-US" dirty="0" smtClean="0"/>
              <a:t>of the world population (More than 50 million people; </a:t>
            </a:r>
            <a:r>
              <a:rPr lang="en-US" dirty="0" err="1" smtClean="0"/>
              <a:t>Zhong</a:t>
            </a:r>
            <a:r>
              <a:rPr lang="en-US" dirty="0" smtClean="0"/>
              <a:t> Huang &amp;</a:t>
            </a:r>
          </a:p>
          <a:p>
            <a:r>
              <a:rPr lang="en-US" dirty="0" smtClean="0"/>
              <a:t>McNamara, 2006; </a:t>
            </a:r>
            <a:r>
              <a:rPr lang="en-US" dirty="0" err="1" smtClean="0"/>
              <a:t>Garriga-Canut</a:t>
            </a:r>
            <a:r>
              <a:rPr lang="en-US" dirty="0" smtClean="0"/>
              <a:t> et al., 2006).  About 1/3rd of those</a:t>
            </a:r>
          </a:p>
          <a:p>
            <a:r>
              <a:rPr lang="en-US" dirty="0" smtClean="0"/>
              <a:t>have seizures that do not respond to optimal therapy with available</a:t>
            </a:r>
          </a:p>
          <a:p>
            <a:r>
              <a:rPr lang="en-US" dirty="0" smtClean="0"/>
              <a:t>antiepileptic drugs.  A </a:t>
            </a:r>
            <a:r>
              <a:rPr lang="en-US" dirty="0" err="1" smtClean="0"/>
              <a:t>ketogenic</a:t>
            </a:r>
            <a:r>
              <a:rPr lang="en-US" dirty="0" smtClean="0"/>
              <a:t> diet, low in carbohydrates and high</a:t>
            </a:r>
          </a:p>
          <a:p>
            <a:r>
              <a:rPr lang="en-US" dirty="0" smtClean="0"/>
              <a:t>in fat, reduces seizure frequency in some patients with sever</a:t>
            </a:r>
          </a:p>
          <a:p>
            <a:r>
              <a:rPr lang="en-US" dirty="0" smtClean="0"/>
              <a:t>epilepsy, and is used as an alternative therapy for drug-resistant</a:t>
            </a:r>
          </a:p>
          <a:p>
            <a:r>
              <a:rPr lang="en-US" dirty="0" smtClean="0"/>
              <a:t>epilepsy.  The mechanism by which the </a:t>
            </a:r>
            <a:r>
              <a:rPr lang="en-US" dirty="0" err="1" smtClean="0"/>
              <a:t>ketogenic</a:t>
            </a:r>
            <a:r>
              <a:rPr lang="en-US" dirty="0" smtClean="0"/>
              <a:t> diet inhibits seizures</a:t>
            </a:r>
          </a:p>
          <a:p>
            <a:r>
              <a:rPr lang="en-US" dirty="0" smtClean="0"/>
              <a:t>is uncertain.</a:t>
            </a:r>
          </a:p>
          <a:p>
            <a:endParaRPr lang="en-US" dirty="0" smtClean="0"/>
          </a:p>
          <a:p>
            <a:r>
              <a:rPr lang="en-US" dirty="0" smtClean="0"/>
              <a:t>Because the </a:t>
            </a:r>
            <a:r>
              <a:rPr lang="en-US" dirty="0" err="1" smtClean="0"/>
              <a:t>ketogenic</a:t>
            </a:r>
            <a:r>
              <a:rPr lang="en-US" dirty="0" smtClean="0"/>
              <a:t> diet involves restriction of carbohydrates,</a:t>
            </a:r>
            <a:endParaRPr lang="en-US" dirty="0" smtClean="0"/>
          </a:p>
          <a:p>
            <a:r>
              <a:rPr lang="en-US" dirty="0" err="1" smtClean="0"/>
              <a:t>Mireia</a:t>
            </a:r>
            <a:r>
              <a:rPr lang="en-US" dirty="0" smtClean="0"/>
              <a:t> </a:t>
            </a:r>
            <a:r>
              <a:rPr lang="en-US" dirty="0" err="1" smtClean="0"/>
              <a:t>Garriga</a:t>
            </a:r>
            <a:r>
              <a:rPr lang="en-US" dirty="0" err="1" smtClean="0"/>
              <a:t>-Canut</a:t>
            </a:r>
            <a:r>
              <a:rPr lang="en-US" dirty="0" smtClean="0"/>
              <a:t> and colleagues hypothesized that </a:t>
            </a:r>
            <a:r>
              <a:rPr lang="en-US" dirty="0" err="1" smtClean="0"/>
              <a:t>glycolisis</a:t>
            </a:r>
            <a:r>
              <a:rPr lang="en-US" dirty="0" smtClean="0"/>
              <a:t> might be a</a:t>
            </a:r>
          </a:p>
          <a:p>
            <a:r>
              <a:rPr lang="en-US" dirty="0" smtClean="0"/>
              <a:t>mechanism by which the diet exerts its antiepileptic effects</a:t>
            </a:r>
          </a:p>
          <a:p>
            <a:r>
              <a:rPr lang="en-US" dirty="0" smtClean="0"/>
              <a:t>(</a:t>
            </a:r>
            <a:r>
              <a:rPr lang="en-US" dirty="0" err="1" smtClean="0"/>
              <a:t>Garriga-Canut</a:t>
            </a:r>
            <a:r>
              <a:rPr lang="en-US" dirty="0" smtClean="0"/>
              <a:t> et al., 2006).</a:t>
            </a:r>
            <a:r>
              <a:rPr lang="en-US" dirty="0" smtClean="0"/>
              <a:t> Specifically they hypothesize that the use of a </a:t>
            </a:r>
            <a:r>
              <a:rPr lang="en-US" dirty="0" err="1" smtClean="0"/>
              <a:t>glycolitic</a:t>
            </a:r>
            <a:r>
              <a:rPr lang="en-US" dirty="0" smtClean="0"/>
              <a:t> inhibitor (2-Deoxy-D-glucose;</a:t>
            </a:r>
            <a:r>
              <a:rPr lang="en-US" baseline="0" dirty="0" smtClean="0"/>
              <a:t> </a:t>
            </a:r>
            <a:r>
              <a:rPr lang="en-US" dirty="0" smtClean="0"/>
              <a:t>2DG) will protect</a:t>
            </a:r>
            <a:r>
              <a:rPr lang="en-US" baseline="0" dirty="0" smtClean="0"/>
              <a:t> against seizure</a:t>
            </a: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 A, B, C, A: rats treated with 2DG have a higher</a:t>
            </a:r>
          </a:p>
          <a:p>
            <a:r>
              <a:rPr lang="en-US" dirty="0" smtClean="0"/>
              <a:t>      </a:t>
            </a:r>
            <a:r>
              <a:rPr lang="en-US" dirty="0" err="1" smtClean="0"/>
              <a:t>afterdischarge</a:t>
            </a:r>
            <a:r>
              <a:rPr lang="en-US" dirty="0" smtClean="0"/>
              <a:t> threshold compared to saline treated animals.  A</a:t>
            </a:r>
          </a:p>
          <a:p>
            <a:r>
              <a:rPr lang="en-US" dirty="0" smtClean="0"/>
              <a:t>      reduction in after discharge threshold leads to an increase the</a:t>
            </a:r>
          </a:p>
          <a:p>
            <a:r>
              <a:rPr lang="en-US" dirty="0" smtClean="0"/>
              <a:t>      kindling of epilepsy, so a reduction means more epilepsy. The kindling model of</a:t>
            </a:r>
            <a:r>
              <a:rPr lang="en-US" baseline="0" dirty="0" smtClean="0"/>
              <a:t> epilepsy is a commonly used paradigm that involves repeated electrical stimulation of the brain to evoke seizures</a:t>
            </a:r>
            <a:r>
              <a:rPr lang="en-US" dirty="0" smtClean="0"/>
              <a:t> </a:t>
            </a:r>
          </a:p>
          <a:p>
            <a:r>
              <a:rPr lang="en-US" dirty="0" smtClean="0"/>
              <a:t>B:</a:t>
            </a:r>
          </a:p>
          <a:p>
            <a:r>
              <a:rPr lang="en-US" dirty="0" smtClean="0"/>
              <a:t>      rats treated with 2DG require more after discharges</a:t>
            </a:r>
          </a:p>
          <a:p>
            <a:r>
              <a:rPr lang="en-US" dirty="0" smtClean="0"/>
              <a:t>      (i.e. stimulations) to evoke various classes of behavioral</a:t>
            </a:r>
          </a:p>
          <a:p>
            <a:r>
              <a:rPr lang="en-US" dirty="0" smtClean="0"/>
              <a:t>      seizures in increasing severity.  C: quantitative real-time PCR</a:t>
            </a:r>
          </a:p>
          <a:p>
            <a:r>
              <a:rPr lang="en-US" dirty="0" smtClean="0"/>
              <a:t>      shows increased BDNF expression (relative to </a:t>
            </a:r>
            <a:r>
              <a:rPr lang="en-US" dirty="0" err="1" smtClean="0"/>
              <a:t>actin</a:t>
            </a:r>
            <a:r>
              <a:rPr lang="en-US" dirty="0" smtClean="0"/>
              <a:t> expression)</a:t>
            </a:r>
          </a:p>
          <a:p>
            <a:r>
              <a:rPr lang="en-US" dirty="0" smtClean="0"/>
              <a:t>      in saline but not 2DG treated kindled animals after 2 weeks or</a:t>
            </a:r>
          </a:p>
          <a:p>
            <a:r>
              <a:rPr lang="en-US" dirty="0" smtClean="0"/>
              <a:t>      until 5 after discharges but not in the case of severe</a:t>
            </a:r>
          </a:p>
          <a:p>
            <a:r>
              <a:rPr lang="en-US" dirty="0" smtClean="0"/>
              <a:t>      behavioral seizures.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2008A0-8B73-E447-AEC9-665D104C1211}" type="datetimeFigureOut">
              <a:rPr lang="en-US" smtClean="0"/>
              <a:pPr/>
              <a:t>10/6/13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2008A0-8B73-E447-AEC9-665D104C1211}" type="datetimeFigureOut">
              <a:rPr lang="en-US" smtClean="0"/>
              <a:pPr/>
              <a:t>10/6/13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2008A0-8B73-E447-AEC9-665D104C1211}" type="datetimeFigureOut">
              <a:rPr lang="en-US" smtClean="0"/>
              <a:pPr/>
              <a:t>10/6/13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2008A0-8B73-E447-AEC9-665D104C1211}" type="datetimeFigureOut">
              <a:rPr lang="en-US" smtClean="0"/>
              <a:pPr/>
              <a:t>10/6/13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008A0-8B73-E447-AEC9-665D104C1211}" type="datetimeFigureOut">
              <a:rPr lang="en-US" smtClean="0"/>
              <a:pPr/>
              <a:t>10/6/13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008A0-8B73-E447-AEC9-665D104C1211}" type="datetimeFigureOut">
              <a:rPr lang="en-US" smtClean="0"/>
              <a:pPr/>
              <a:t>10/6/13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96DBE-DCEB-C448-9CB5-FEE905750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jpe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Chromatin Biology in Neurological Disorders</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mc:AlternateContent>
    <mc:Choice xmlns:mp="http://schemas.microsoft.com/office/mac/powerpoint/2008/main" Requires="mp">
      <mc:AlternateContent>
        <mc:Choice Requires="mp">
          <mp:transition>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p:transition>
        </mc:Fallback>
      </mc:AlternateContent>
    </mc:Choice>
    <mc:Fallback>
      <mc:AlternateContent>
        <mc:Choice Requires="mp">
          <p:transition>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p:transition>
        </mc:Fallback>
      </mc:AlternateContent>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2DG exert antiepileptic effects?</a:t>
            </a:r>
            <a:endParaRPr lang="en-US" dirty="0"/>
          </a:p>
        </p:txBody>
      </p:sp>
      <p:pic>
        <p:nvPicPr>
          <p:cNvPr id="5" name="Content Placeholder 4" descr="fig1-2dg-antiepileptic.tiff"/>
          <p:cNvPicPr>
            <a:picLocks noGrp="1" noChangeAspect="1"/>
          </p:cNvPicPr>
          <p:nvPr>
            <p:ph idx="1"/>
          </p:nvPr>
        </p:nvPicPr>
        <p:blipFill>
          <a:blip r:embed="rId3"/>
          <a:stretch>
            <a:fillRect/>
          </a:stretch>
        </p:blipFill>
        <p:spPr>
          <a:xfrm>
            <a:off x="0" y="1831136"/>
            <a:ext cx="9144000" cy="2631649"/>
          </a:xfrm>
        </p:spPr>
      </p:pic>
      <p:pic>
        <p:nvPicPr>
          <p:cNvPr id="6" name="Picture 5"/>
          <p:cNvPicPr>
            <a:picLocks noChangeAspect="1"/>
          </p:cNvPicPr>
          <p:nvPr/>
        </p:nvPicPr>
        <p:blipFill>
          <a:blip r:embed="rId4"/>
          <a:stretch>
            <a:fillRect/>
          </a:stretch>
        </p:blipFill>
        <p:spPr>
          <a:xfrm>
            <a:off x="1046531" y="4193855"/>
            <a:ext cx="4959075" cy="2664145"/>
          </a:xfrm>
          <a:prstGeom prst="rect">
            <a:avLst/>
          </a:prstGeom>
        </p:spPr>
      </p:pic>
      <p:sp>
        <p:nvSpPr>
          <p:cNvPr id="7" name="TextBox 6"/>
          <p:cNvSpPr txBox="1"/>
          <p:nvPr/>
        </p:nvSpPr>
        <p:spPr>
          <a:xfrm>
            <a:off x="0" y="5657671"/>
            <a:ext cx="1415418" cy="1200329"/>
          </a:xfrm>
          <a:prstGeom prst="rect">
            <a:avLst/>
          </a:prstGeom>
          <a:noFill/>
        </p:spPr>
        <p:txBody>
          <a:bodyPr wrap="square" rtlCol="0">
            <a:spAutoFit/>
          </a:bodyPr>
          <a:lstStyle/>
          <a:p>
            <a:r>
              <a:rPr lang="en-US" dirty="0" err="1" smtClean="0"/>
              <a:t>Zhong</a:t>
            </a:r>
            <a:r>
              <a:rPr lang="en-US" dirty="0" smtClean="0"/>
              <a:t> Huang &amp; McNamara, 2006</a:t>
            </a:r>
            <a:endParaRPr lang="en-US" dirty="0"/>
          </a:p>
        </p:txBody>
      </p:sp>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a:t>
            </a:r>
            <a:r>
              <a:rPr lang="en-US" dirty="0" err="1" smtClean="0"/>
              <a:t>-Canut</a:t>
            </a:r>
            <a:r>
              <a:rPr lang="en-US" dirty="0" smtClean="0"/>
              <a:t> et al., 2006</a:t>
            </a:r>
            <a:endParaRPr lang="en-US" dirty="0"/>
          </a:p>
        </p:txBody>
      </p:sp>
      <p:sp>
        <p:nvSpPr>
          <p:cNvPr id="9" name="Rectangle 8"/>
          <p:cNvSpPr/>
          <p:nvPr/>
        </p:nvSpPr>
        <p:spPr>
          <a:xfrm>
            <a:off x="3986469" y="5688651"/>
            <a:ext cx="938945" cy="58679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T</a:t>
            </a:r>
            <a:r>
              <a:rPr lang="en-US" sz="4800" dirty="0" smtClean="0">
                <a:solidFill>
                  <a:schemeClr val="tx1"/>
                </a:solidFill>
              </a:rPr>
              <a:t>?</a:t>
            </a:r>
            <a:endParaRPr lang="en-US" sz="4800" dirty="0">
              <a:solidFill>
                <a:schemeClr val="tx1"/>
              </a:solidFill>
            </a:endParaRPr>
          </a:p>
        </p:txBody>
      </p:sp>
    </p:spTree>
  </p:cSld>
  <p:clrMapOvr>
    <a:masterClrMapping/>
  </p:clrMapOvr>
  <mc:AlternateContent>
    <mc:Choice xmlns:mp="http://schemas.microsoft.com/office/mac/powerpoint/2008/main" Requires="mp">
      <mp:transition>
        <mp:cube dir="u"/>
      </mp:transition>
    </mc:Choice>
    <mc:Fallback>
      <p:transition>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3"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par>
                          <p:cTn id="11" fill="hold">
                            <p:stCondLst>
                              <p:cond delay="0"/>
                            </p:stCondLst>
                            <p:childTnLst>
                              <p:par>
                                <p:cTn id="12" presetID="6" presetClass="emph" presetSubtype="0" accel="50000" decel="50000" fill="hold" grpId="2" nodeType="afterEffect">
                                  <p:stCondLst>
                                    <p:cond delay="0"/>
                                  </p:stCondLst>
                                  <p:childTnLst>
                                    <p:animScale>
                                      <p:cBhvr>
                                        <p:cTn id="13" dur="1000" fill="hold"/>
                                        <p:tgtEl>
                                          <p:spTgt spid="9"/>
                                        </p:tgtEl>
                                      </p:cBhvr>
                                      <p:by x="150000" y="150000"/>
                                    </p:animScale>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1000"/>
                                        <p:tgtEl>
                                          <p:spTgt spid="9"/>
                                        </p:tgtEl>
                                      </p:cBhvr>
                                    </p:animEffect>
                                    <p:set>
                                      <p:cBhvr>
                                        <p:cTn id="18" dur="1" fill="hold">
                                          <p:stCondLst>
                                            <p:cond delay="9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1" animBg="1"/>
      <p:bldP spid="9" grpId="2" animBg="1"/>
      <p:bldP spid="9" grpId="3" animBg="1"/>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2DG affect transcriptional regulation to reduce BDNF</a:t>
            </a:r>
            <a:r>
              <a:rPr lang="en-US" sz="3200" dirty="0" smtClean="0"/>
              <a:t> gene </a:t>
            </a:r>
            <a:r>
              <a:rPr lang="en-US" sz="3200" dirty="0" smtClean="0"/>
              <a:t>expression?</a:t>
            </a:r>
            <a:endParaRPr lang="en-US" sz="3200" dirty="0"/>
          </a:p>
        </p:txBody>
      </p:sp>
      <p:pic>
        <p:nvPicPr>
          <p:cNvPr id="5" name="Picture 4" descr="fig2-glycolitic-inhib-works-at-NRSE.tiff"/>
          <p:cNvPicPr>
            <a:picLocks noChangeAspect="1"/>
          </p:cNvPicPr>
          <p:nvPr/>
        </p:nvPicPr>
        <p:blipFill>
          <a:blip r:embed="rId3"/>
          <a:stretch>
            <a:fillRect/>
          </a:stretch>
        </p:blipFill>
        <p:spPr>
          <a:xfrm>
            <a:off x="457200" y="1417638"/>
            <a:ext cx="7897758" cy="4569987"/>
          </a:xfrm>
          <a:prstGeom prst="rect">
            <a:avLst/>
          </a:prstGeom>
        </p:spPr>
      </p:pic>
      <p:sp>
        <p:nvSpPr>
          <p:cNvPr id="6" name="TextBox 5"/>
          <p:cNvSpPr txBox="1"/>
          <p:nvPr/>
        </p:nvSpPr>
        <p:spPr>
          <a:xfrm rot="16200000">
            <a:off x="5244329" y="4233536"/>
            <a:ext cx="646331" cy="369332"/>
          </a:xfrm>
          <a:prstGeom prst="rect">
            <a:avLst/>
          </a:prstGeom>
          <a:solidFill>
            <a:srgbClr val="FFFFFF"/>
          </a:solidFill>
        </p:spPr>
        <p:txBody>
          <a:bodyPr wrap="none" rtlCol="0">
            <a:spAutoFit/>
          </a:bodyPr>
          <a:lstStyle/>
          <a:p>
            <a:r>
              <a:rPr lang="en-US" dirty="0" smtClean="0"/>
              <a:t>REST</a:t>
            </a:r>
            <a:endParaRPr lang="en-US" dirty="0"/>
          </a:p>
        </p:txBody>
      </p:sp>
      <p:pic>
        <p:nvPicPr>
          <p:cNvPr id="7" name="Picture 6"/>
          <p:cNvPicPr>
            <a:picLocks noChangeAspect="1"/>
          </p:cNvPicPr>
          <p:nvPr/>
        </p:nvPicPr>
        <p:blipFill>
          <a:blip r:embed="rId4"/>
          <a:stretch>
            <a:fillRect/>
          </a:stretch>
        </p:blipFill>
        <p:spPr>
          <a:xfrm>
            <a:off x="1535976" y="1827675"/>
            <a:ext cx="6366986" cy="3420512"/>
          </a:xfrm>
          <a:prstGeom prst="rect">
            <a:avLst/>
          </a:prstGeom>
        </p:spPr>
      </p:pic>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a:t>
            </a:r>
            <a:r>
              <a:rPr lang="en-US" dirty="0" err="1" smtClean="0"/>
              <a:t>-Canut</a:t>
            </a:r>
            <a:r>
              <a:rPr lang="en-US" dirty="0" smtClean="0"/>
              <a:t> et al., 2006</a:t>
            </a:r>
            <a:endParaRPr lang="en-US" dirty="0"/>
          </a:p>
        </p:txBody>
      </p:sp>
    </p:spTree>
  </p:cSld>
  <p:clrMapOvr>
    <a:masterClrMapping/>
  </p:clrMapOvr>
  <mc:AlternateContent>
    <mc:Choice xmlns:mp="http://schemas.microsoft.com/office/mac/powerpoint/2008/main" Requires="mp">
      <mp:transition>
        <mp:cube dir="u"/>
      </mp:transition>
    </mc:Choice>
    <mc:Fallback>
      <p:transition>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solidFill>
                  <a:schemeClr val="tx1"/>
                </a:solidFill>
              </a:rPr>
              <a:t>?</a:t>
            </a:r>
            <a:endParaRPr lang="en-US" sz="3600" dirty="0">
              <a:solidFill>
                <a:schemeClr val="tx1"/>
              </a:solidFill>
            </a:endParaRPr>
          </a:p>
        </p:txBody>
      </p:sp>
      <p:sp>
        <p:nvSpPr>
          <p:cNvPr id="15" name="Curved Up Arrow 14"/>
          <p:cNvSpPr/>
          <p:nvPr/>
        </p:nvSpPr>
        <p:spPr>
          <a:xfrm>
            <a:off x="3508960" y="5560798"/>
            <a:ext cx="3567341" cy="855657"/>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p:transition>
        <mp:cube/>
      </mp:transition>
    </mc:Choice>
    <mc:Fallback>
      <p:transition>
        <p:cov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P spid="15" grpId="1" animBg="1"/>
      <p:bldP spid="18" grpId="0" animBg="1"/>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Does G9a expression correlate with </a:t>
            </a:r>
            <a:r>
              <a:rPr lang="en-US" sz="3600" dirty="0" smtClean="0"/>
              <a:t>repeated cocaine administration</a:t>
            </a:r>
            <a:r>
              <a:rPr lang="en-US" sz="3600" dirty="0" smtClean="0"/>
              <a:t>?</a:t>
            </a:r>
            <a:endParaRPr lang="en-US" sz="3600" dirty="0"/>
          </a:p>
        </p:txBody>
      </p:sp>
      <p:pic>
        <p:nvPicPr>
          <p:cNvPr id="4" name="Picture 3"/>
          <p:cNvPicPr>
            <a:picLocks noChangeAspect="1"/>
          </p:cNvPicPr>
          <p:nvPr/>
        </p:nvPicPr>
        <p:blipFill>
          <a:blip r:embed="rId3"/>
          <a:srcRect b="61816"/>
          <a:stretch>
            <a:fillRect/>
          </a:stretch>
        </p:blipFill>
        <p:spPr>
          <a:xfrm>
            <a:off x="95251" y="1809750"/>
            <a:ext cx="8986464" cy="4224380"/>
          </a:xfrm>
          <a:prstGeom prst="rect">
            <a:avLst/>
          </a:prstGeom>
        </p:spPr>
      </p:pic>
      <p:sp>
        <p:nvSpPr>
          <p:cNvPr id="5" name="TextBox 4"/>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p:transition>
        <mp:cube dir="u"/>
      </mp:transition>
    </mc:Choice>
    <mc:Fallback>
      <p:transition>
        <p:cover dir="u"/>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Autofit/>
          </a:bodyPr>
          <a:lstStyle/>
          <a:p>
            <a:r>
              <a:rPr lang="en-US" sz="3200" dirty="0" smtClean="0"/>
              <a:t>How does G9a expression (in </a:t>
            </a:r>
            <a:r>
              <a:rPr lang="en-US" sz="3200" dirty="0" smtClean="0"/>
              <a:t>nucleus </a:t>
            </a:r>
            <a:r>
              <a:rPr lang="en-US" sz="3200" dirty="0" err="1" smtClean="0"/>
              <a:t>accumbens</a:t>
            </a:r>
            <a:r>
              <a:rPr lang="en-US" sz="3200" dirty="0" smtClean="0"/>
              <a:t>) regulate </a:t>
            </a:r>
            <a:r>
              <a:rPr lang="en-US" sz="3200" dirty="0" smtClean="0"/>
              <a:t>behavioral response to cocaine</a:t>
            </a:r>
            <a:r>
              <a:rPr lang="en-US" sz="3200" dirty="0" smtClean="0"/>
              <a:t>?</a:t>
            </a:r>
            <a:endParaRPr lang="en-US" sz="3200"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rcRect t="25657"/>
          <a:stretch>
            <a:fillRect/>
          </a:stretch>
        </p:blipFill>
        <p:spPr>
          <a:xfrm>
            <a:off x="1873677" y="1600200"/>
            <a:ext cx="5297688" cy="5098436"/>
          </a:xfrm>
          <a:prstGeom prst="rect">
            <a:avLst/>
          </a:prstGeom>
        </p:spPr>
      </p:pic>
      <p:sp>
        <p:nvSpPr>
          <p:cNvPr id="6" name="TextBox 5"/>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p:transition>
        <mp:cube dir="u"/>
      </mp:transition>
    </mc:Choice>
    <mc:Fallback>
      <p:transition>
        <p:cover dir="u"/>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p:transition>
        <mp:cube dir="u"/>
      </mp:transition>
    </mc:Choice>
    <mc:Fallback>
      <p:transition>
        <p:cover dir="u"/>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Epigenetic machinery involved in regulation of development and plasticity</a:t>
            </a:r>
          </a:p>
          <a:p>
            <a:pPr lvl="1"/>
            <a:r>
              <a:rPr lang="en-US" dirty="0" smtClean="0"/>
              <a:t>“When </a:t>
            </a:r>
            <a:r>
              <a:rPr lang="en-US" dirty="0" smtClean="0"/>
              <a:t>REST goes WRONG” </a:t>
            </a:r>
            <a:r>
              <a:rPr lang="en-US" dirty="0" smtClean="0"/>
              <a:t>→ Disorder and disease reign.</a:t>
            </a:r>
          </a:p>
          <a:p>
            <a:r>
              <a:rPr lang="en-US" dirty="0" smtClean="0"/>
              <a:t>Novel therapeutic targets</a:t>
            </a:r>
            <a:endParaRPr lang="en-US" dirty="0" smtClean="0"/>
          </a:p>
        </p:txBody>
      </p:sp>
    </p:spTree>
  </p:cSld>
  <p:clrMapOvr>
    <a:masterClrMapping/>
  </p:clrMapOvr>
  <mc:AlternateContent>
    <mc:Choice xmlns:mp="http://schemas.microsoft.com/office/mac/powerpoint/2008/main" Requires="mp">
      <mp:transition>
        <mp:cube/>
      </mp:transition>
    </mc:Choice>
    <mc:Fallback>
      <p:transition>
        <p:cov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from="(-#ppt_w/2)" to="(#ppt_x)" calcmode="lin" valueType="num">
                                      <p:cBhvr>
                                        <p:cTn id="7" dur="600" fill="hold">
                                          <p:stCondLst>
                                            <p:cond delay="0"/>
                                          </p:stCondLst>
                                        </p:cTn>
                                        <p:tgtEl>
                                          <p:spTgt spid="3">
                                            <p:txEl>
                                              <p:pRg st="0" end="0"/>
                                            </p:txEl>
                                          </p:spTgt>
                                        </p:tgtEl>
                                        <p:attrNameLst>
                                          <p:attrName>ppt_x</p:attrName>
                                        </p:attrNameLst>
                                      </p:cBhvr>
                                    </p:anim>
                                    <p:anim from="0" to="-1.0" calcmode="lin" valueType="num">
                                      <p:cBhvr>
                                        <p:cTn id="8" dur="200" decel="50000" autoRev="1" fill="hold">
                                          <p:stCondLst>
                                            <p:cond delay="600"/>
                                          </p:stCondLst>
                                        </p:cTn>
                                        <p:tgtEl>
                                          <p:spTgt spid="3">
                                            <p:txEl>
                                              <p:pRg st="0" end="0"/>
                                            </p:txEl>
                                          </p:spTgt>
                                        </p:tgtEl>
                                        <p:attrNameLst>
                                          <p:attrName>xshear</p:attrName>
                                        </p:attrNameLst>
                                      </p:cBhvr>
                                    </p:anim>
                                    <p:animScale>
                                      <p:cBhvr>
                                        <p:cTn id="9" dur="200" decel="100000" autoRev="1" fill="hold">
                                          <p:stCondLst>
                                            <p:cond delay="600"/>
                                          </p:stCondLst>
                                        </p:cTn>
                                        <p:tgtEl>
                                          <p:spTgt spid="3">
                                            <p:txEl>
                                              <p:pRg st="0" end="0"/>
                                            </p:txEl>
                                          </p:spTgt>
                                        </p:tgtEl>
                                      </p:cBhvr>
                                      <p:from x="100000" y="100000"/>
                                      <p:to x="80000" y="100000"/>
                                    </p:animScale>
                                    <p:anim by="(#ppt_h/3+#ppt_w*0.1)" calcmode="lin" valueType="num">
                                      <p:cBhvr additive="sum">
                                        <p:cTn id="10" dur="200" decel="100000" autoRev="1" fill="hold">
                                          <p:stCondLst>
                                            <p:cond delay="600"/>
                                          </p:stCondLst>
                                        </p:cTn>
                                        <p:tgtEl>
                                          <p:spTgt spid="3">
                                            <p:txEl>
                                              <p:pRg st="0" end="0"/>
                                            </p:txEl>
                                          </p:spTgt>
                                        </p:tgtEl>
                                        <p:attrNameLst>
                                          <p:attrName>ppt_x</p:attrName>
                                        </p:attrNameLst>
                                      </p:cBhvr>
                                    </p:anim>
                                  </p:childTnLst>
                                </p:cTn>
                              </p:par>
                            </p:childTnLst>
                          </p:cTn>
                        </p:par>
                      </p:childTnLst>
                    </p:cTn>
                  </p:par>
                  <p:par>
                    <p:cTn id="11" fill="hold">
                      <p:stCondLst>
                        <p:cond delay="indefinite"/>
                      </p:stCondLst>
                      <p:childTnLst>
                        <p:par>
                          <p:cTn id="12" fill="hold">
                            <p:stCondLst>
                              <p:cond delay="0"/>
                            </p:stCondLst>
                            <p:childTnLst>
                              <p:par>
                                <p:cTn id="13" presetID="34"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from="(-#ppt_w/2)" to="(#ppt_x)" calcmode="lin" valueType="num">
                                      <p:cBhvr>
                                        <p:cTn id="15" dur="600" fill="hold">
                                          <p:stCondLst>
                                            <p:cond delay="0"/>
                                          </p:stCondLst>
                                        </p:cTn>
                                        <p:tgtEl>
                                          <p:spTgt spid="3">
                                            <p:txEl>
                                              <p:pRg st="1" end="1"/>
                                            </p:txEl>
                                          </p:spTgt>
                                        </p:tgtEl>
                                        <p:attrNameLst>
                                          <p:attrName>ppt_x</p:attrName>
                                        </p:attrNameLst>
                                      </p:cBhvr>
                                    </p:anim>
                                    <p:anim from="0" to="-1.0" calcmode="lin" valueType="num">
                                      <p:cBhvr>
                                        <p:cTn id="16" dur="200" decel="50000" autoRev="1" fill="hold">
                                          <p:stCondLst>
                                            <p:cond delay="600"/>
                                          </p:stCondLst>
                                        </p:cTn>
                                        <p:tgtEl>
                                          <p:spTgt spid="3">
                                            <p:txEl>
                                              <p:pRg st="1" end="1"/>
                                            </p:txEl>
                                          </p:spTgt>
                                        </p:tgtEl>
                                        <p:attrNameLst>
                                          <p:attrName>xshear</p:attrName>
                                        </p:attrNameLst>
                                      </p:cBhvr>
                                    </p:anim>
                                    <p:animScale>
                                      <p:cBhvr>
                                        <p:cTn id="17" dur="200" decel="100000" autoRev="1" fill="hold">
                                          <p:stCondLst>
                                            <p:cond delay="600"/>
                                          </p:stCondLst>
                                        </p:cTn>
                                        <p:tgtEl>
                                          <p:spTgt spid="3">
                                            <p:txEl>
                                              <p:pRg st="1" end="1"/>
                                            </p:txEl>
                                          </p:spTgt>
                                        </p:tgtEl>
                                      </p:cBhvr>
                                      <p:from x="100000" y="100000"/>
                                      <p:to x="80000" y="100000"/>
                                    </p:animScale>
                                    <p:anim by="(#ppt_h/3+#ppt_w*0.1)" calcmode="lin" valueType="num">
                                      <p:cBhvr additive="sum">
                                        <p:cTn id="18" dur="200" decel="100000" autoRev="1" fill="hold">
                                          <p:stCondLst>
                                            <p:cond delay="600"/>
                                          </p:stCondLst>
                                        </p:cTn>
                                        <p:tgtEl>
                                          <p:spTgt spid="3">
                                            <p:txEl>
                                              <p:pRg st="1" end="1"/>
                                            </p:txEl>
                                          </p:spTgt>
                                        </p:tgtEl>
                                        <p:attrNameLst>
                                          <p:attrName>ppt_x</p:attrName>
                                        </p:attrNameLst>
                                      </p:cBhvr>
                                    </p:anim>
                                  </p:childTnLst>
                                </p:cTn>
                              </p:par>
                            </p:childTnLst>
                          </p:cTn>
                        </p:par>
                      </p:childTnLst>
                    </p:cTn>
                  </p:par>
                  <p:par>
                    <p:cTn id="19" fill="hold">
                      <p:stCondLst>
                        <p:cond delay="indefinite"/>
                      </p:stCondLst>
                      <p:childTnLst>
                        <p:par>
                          <p:cTn id="20" fill="hold">
                            <p:stCondLst>
                              <p:cond delay="0"/>
                            </p:stCondLst>
                            <p:childTnLst>
                              <p:par>
                                <p:cTn id="21" presetID="34"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from="(-#ppt_w/2)" to="(#ppt_x)" calcmode="lin" valueType="num">
                                      <p:cBhvr>
                                        <p:cTn id="23" dur="600" fill="hold">
                                          <p:stCondLst>
                                            <p:cond delay="0"/>
                                          </p:stCondLst>
                                        </p:cTn>
                                        <p:tgtEl>
                                          <p:spTgt spid="3">
                                            <p:txEl>
                                              <p:pRg st="2" end="2"/>
                                            </p:txEl>
                                          </p:spTgt>
                                        </p:tgtEl>
                                        <p:attrNameLst>
                                          <p:attrName>ppt_x</p:attrName>
                                        </p:attrNameLst>
                                      </p:cBhvr>
                                    </p:anim>
                                    <p:anim from="0" to="-1.0" calcmode="lin" valueType="num">
                                      <p:cBhvr>
                                        <p:cTn id="24" dur="200" decel="50000" autoRev="1" fill="hold">
                                          <p:stCondLst>
                                            <p:cond delay="600"/>
                                          </p:stCondLst>
                                        </p:cTn>
                                        <p:tgtEl>
                                          <p:spTgt spid="3">
                                            <p:txEl>
                                              <p:pRg st="2" end="2"/>
                                            </p:txEl>
                                          </p:spTgt>
                                        </p:tgtEl>
                                        <p:attrNameLst>
                                          <p:attrName>xshear</p:attrName>
                                        </p:attrNameLst>
                                      </p:cBhvr>
                                    </p:anim>
                                    <p:animScale>
                                      <p:cBhvr>
                                        <p:cTn id="25" dur="200" decel="100000" autoRev="1" fill="hold">
                                          <p:stCondLst>
                                            <p:cond delay="600"/>
                                          </p:stCondLst>
                                        </p:cTn>
                                        <p:tgtEl>
                                          <p:spTgt spid="3">
                                            <p:txEl>
                                              <p:pRg st="2" end="2"/>
                                            </p:txEl>
                                          </p:spTgt>
                                        </p:tgtEl>
                                      </p:cBhvr>
                                      <p:from x="100000" y="100000"/>
                                      <p:to x="80000" y="100000"/>
                                    </p:animScale>
                                    <p:anim by="(#ppt_h/3+#ppt_w*0.1)" calcmode="lin" valueType="num">
                                      <p:cBhvr additive="sum">
                                        <p:cTn id="26" dur="200" decel="100000" autoRev="1" fill="hold">
                                          <p:stCondLst>
                                            <p:cond delay="600"/>
                                          </p:stCondLst>
                                        </p:cTn>
                                        <p:tgtEl>
                                          <p:spTgt spid="3">
                                            <p:txEl>
                                              <p:pRg st="2" end="2"/>
                                            </p:txEl>
                                          </p:spTgt>
                                        </p:tgtEl>
                                        <p:attrNameLst>
                                          <p:attrName>ppt_x</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3" name="Content Placeholder 2"/>
          <p:cNvSpPr>
            <a:spLocks noGrp="1"/>
          </p:cNvSpPr>
          <p:nvPr>
            <p:ph idx="1"/>
          </p:nvPr>
        </p:nvSpPr>
        <p:spPr/>
        <p:txBody>
          <a:bodyPr/>
          <a:lstStyle/>
          <a:p>
            <a:endParaRPr lang="en-US"/>
          </a:p>
        </p:txBody>
      </p:sp>
    </p:spTree>
  </p:cSld>
  <p:clrMapOvr>
    <a:masterClrMapping/>
  </p:clrMapOvr>
  <mc:AlternateContent>
    <mc:Choice xmlns:mp="http://schemas.microsoft.com/office/mac/powerpoint/2008/main" Requires="mp">
      <mp:transition>
        <mp:cube/>
      </mp:transition>
    </mc:Choice>
    <mc:Fallback>
      <p:transition>
        <p:cover/>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cSld>
  <p:clrMapOvr>
    <a:masterClrMapping/>
  </p:clrMapOvr>
  <mc:AlternateContent>
    <mc:Choice xmlns:mp="http://schemas.microsoft.com/office/mac/powerpoint/2008/main" Requires="mp">
      <mc:AlternateContent>
        <mc:Choice Requires="mp">
          <mp:transition>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p:transition>
        </mc:Fallback>
      </mc:AlternateContent>
    </mc:Choice>
    <mc:Fallback>
      <mc:AlternateContent>
        <mc:Choice Requires="mp">
          <p:transition>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p:transition>
        </mc:Fallback>
      </mc:AlternateContent>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4746" y="0"/>
            <a:ext cx="8969254" cy="5538418"/>
          </a:xfrm>
          <a:prstGeom prst="rect">
            <a:avLst/>
          </a:prstGeom>
        </p:spPr>
      </p:pic>
      <p:pic>
        <p:nvPicPr>
          <p:cNvPr id="4" name="Picture 3"/>
          <p:cNvPicPr>
            <a:picLocks noChangeAspect="1"/>
          </p:cNvPicPr>
          <p:nvPr/>
        </p:nvPicPr>
        <p:blipFill>
          <a:blip r:embed="rId3"/>
          <a:stretch>
            <a:fillRect/>
          </a:stretch>
        </p:blipFill>
        <p:spPr>
          <a:xfrm>
            <a:off x="174746" y="0"/>
            <a:ext cx="8969254" cy="5538418"/>
          </a:xfrm>
          <a:prstGeom prst="rect">
            <a:avLst/>
          </a:prstGeom>
        </p:spPr>
      </p:pic>
      <p:sp>
        <p:nvSpPr>
          <p:cNvPr id="2" name="Title 1"/>
          <p:cNvSpPr>
            <a:spLocks noGrp="1"/>
          </p:cNvSpPr>
          <p:nvPr>
            <p:ph type="title"/>
          </p:nvPr>
        </p:nvSpPr>
        <p:spPr/>
        <p:txBody>
          <a:bodyPr/>
          <a:lstStyle/>
          <a:p>
            <a:endParaRPr lang="en-US" dirty="0"/>
          </a:p>
        </p:txBody>
      </p:sp>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Content Placeholder 5" descr="617px-Glioblastoma_-_MR_coronal_with_contrast.jpg"/>
          <p:cNvPicPr>
            <a:picLocks noGrp="1" noChangeAspect="1"/>
          </p:cNvPicPr>
          <p:nvPr>
            <p:ph idx="1"/>
          </p:nvPr>
        </p:nvPicPr>
        <p:blipFill>
          <a:blip r:embed="rId4"/>
          <a:srcRect l="-38411" r="-38411"/>
          <a:stretch>
            <a:fillRect/>
          </a:stretch>
        </p:blipFill>
        <p:spPr/>
      </p:pic>
      <p:sp>
        <p:nvSpPr>
          <p:cNvPr id="9" name="Rectangle 8"/>
          <p:cNvSpPr/>
          <p:nvPr/>
        </p:nvSpPr>
        <p:spPr>
          <a:xfrm>
            <a:off x="4688470" y="0"/>
            <a:ext cx="4455530" cy="55384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592814"/>
            <a:ext cx="4385574" cy="253334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460705" y="1232224"/>
            <a:ext cx="4455530" cy="40906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1728550" y="6126163"/>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Tree>
  </p:cSld>
  <p:clrMapOvr>
    <a:masterClrMapping/>
  </p:clrMapOvr>
  <mc:AlternateContent>
    <mc:Choice xmlns:mp="http://schemas.microsoft.com/office/mac/powerpoint/2008/main" Requires="mp">
      <mc:AlternateContent>
        <mc:Choice Requires="mp">
          <mp:transition>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p:transition>
        </mc:Fallback>
      </mc:AlternateContent>
    </mc:Choice>
    <mc:Fallback>
      <mc:AlternateContent>
        <mc:Choice Requires="mp">
          <p:transition>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6"/>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12"/>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p:bldP spid="12" grpId="1"/>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1066693"/>
          </a:xfrm>
        </p:spPr>
        <p:txBody>
          <a:bodyPr>
            <a:noAutofit/>
          </a:bodyPr>
          <a:lstStyle/>
          <a:p>
            <a:r>
              <a:rPr lang="en-US" sz="3600" baseline="0" dirty="0" smtClean="0"/>
              <a:t>Is REST expressed in tissue from human glioblastoma multiforme specimens?</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58587"/>
          <a:stretch>
            <a:fillRect/>
          </a:stretch>
        </p:blipFill>
        <p:spPr>
          <a:xfrm>
            <a:off x="2027598" y="1600200"/>
            <a:ext cx="4647158" cy="2825499"/>
          </a:xfrm>
          <a:prstGeom prst="rect">
            <a:avLst/>
          </a:prstGeom>
        </p:spPr>
      </p:pic>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Picture 5"/>
          <p:cNvPicPr>
            <a:picLocks noChangeAspect="1"/>
          </p:cNvPicPr>
          <p:nvPr/>
        </p:nvPicPr>
        <p:blipFill>
          <a:blip r:embed="rId3"/>
          <a:srcRect t="41413" r="64963" b="41537"/>
          <a:stretch>
            <a:fillRect/>
          </a:stretch>
        </p:blipFill>
        <p:spPr>
          <a:xfrm>
            <a:off x="5860645" y="4366349"/>
            <a:ext cx="1628222" cy="1163278"/>
          </a:xfrm>
          <a:prstGeom prst="rect">
            <a:avLst/>
          </a:prstGeom>
        </p:spPr>
      </p:pic>
      <p:pic>
        <p:nvPicPr>
          <p:cNvPr id="7" name="Picture 6"/>
          <p:cNvPicPr>
            <a:picLocks noChangeAspect="1"/>
          </p:cNvPicPr>
          <p:nvPr/>
        </p:nvPicPr>
        <p:blipFill>
          <a:blip r:embed="rId3"/>
          <a:srcRect t="58664" r="65104" b="25155"/>
          <a:stretch>
            <a:fillRect/>
          </a:stretch>
        </p:blipFill>
        <p:spPr>
          <a:xfrm>
            <a:off x="2355460" y="4425699"/>
            <a:ext cx="1621709" cy="1103928"/>
          </a:xfrm>
          <a:prstGeom prst="rect">
            <a:avLst/>
          </a:prstGeom>
        </p:spPr>
      </p:pic>
    </p:spTree>
  </p:cSld>
  <p:clrMapOvr>
    <a:masterClrMapping/>
  </p:clrMapOvr>
  <mc:AlternateContent>
    <mc:Choice xmlns:mp="http://schemas.microsoft.com/office/mac/powerpoint/2008/main" Requires="mp">
      <mc:AlternateContent>
        <mc:Choice Requires="mp">
          <mp:transition>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dir="u"/>
          </p:transition>
        </mc:Fallback>
      </mc:AlternateContent>
    </mc:Choice>
    <mc:Fallback>
      <mc:AlternateContent>
        <mc:Choice Requires="mp">
          <p:transition>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accel="50000" decel="5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50000" decel="5000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baseline="0" dirty="0" smtClean="0"/>
              <a:t>What is </a:t>
            </a:r>
            <a:r>
              <a:rPr lang="en-US" sz="3200" baseline="0" dirty="0" err="1" smtClean="0"/>
              <a:t>REST’s</a:t>
            </a:r>
            <a:r>
              <a:rPr lang="en-US" sz="3200" baseline="0" dirty="0" smtClean="0"/>
              <a:t> role in the self-renewal and </a:t>
            </a:r>
            <a:r>
              <a:rPr lang="en-US" sz="3200" baseline="0" dirty="0" err="1" smtClean="0"/>
              <a:t>tumorigenic</a:t>
            </a:r>
            <a:r>
              <a:rPr lang="en-US" sz="3200" baseline="0" dirty="0" smtClean="0"/>
              <a:t> competence of glioblastoma</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52966" b="71478"/>
          <a:stretch>
            <a:fillRect/>
          </a:stretch>
        </p:blipFill>
        <p:spPr>
          <a:xfrm>
            <a:off x="1720467" y="1954665"/>
            <a:ext cx="2526534" cy="1958581"/>
          </a:xfrm>
          <a:prstGeom prst="rect">
            <a:avLst/>
          </a:prstGeom>
        </p:spPr>
      </p:pic>
      <p:pic>
        <p:nvPicPr>
          <p:cNvPr id="5" name="Picture 4"/>
          <p:cNvPicPr>
            <a:picLocks noChangeAspect="1"/>
          </p:cNvPicPr>
          <p:nvPr/>
        </p:nvPicPr>
        <p:blipFill>
          <a:blip r:embed="rId3"/>
          <a:srcRect l="53187" t="28349" b="36042"/>
          <a:stretch>
            <a:fillRect/>
          </a:stretch>
        </p:blipFill>
        <p:spPr>
          <a:xfrm>
            <a:off x="4247001" y="1702518"/>
            <a:ext cx="2514665" cy="2445258"/>
          </a:xfrm>
          <a:prstGeom prst="rect">
            <a:avLst/>
          </a:prstGeom>
        </p:spPr>
      </p:pic>
      <p:sp>
        <p:nvSpPr>
          <p:cNvPr id="6" name="TextBox 5"/>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7" name="Picture 6"/>
          <p:cNvPicPr>
            <a:picLocks noChangeAspect="1"/>
          </p:cNvPicPr>
          <p:nvPr/>
        </p:nvPicPr>
        <p:blipFill>
          <a:blip r:embed="rId4"/>
          <a:stretch>
            <a:fillRect/>
          </a:stretch>
        </p:blipFill>
        <p:spPr>
          <a:xfrm>
            <a:off x="1535992" y="1718455"/>
            <a:ext cx="5833777" cy="4977342"/>
          </a:xfrm>
          <a:prstGeom prst="rect">
            <a:avLst/>
          </a:prstGeom>
        </p:spPr>
      </p:pic>
      <p:sp>
        <p:nvSpPr>
          <p:cNvPr id="8"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vitro?</a:t>
            </a:r>
          </a:p>
        </p:txBody>
      </p:sp>
      <p:sp>
        <p:nvSpPr>
          <p:cNvPr id="9"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vivo?</a:t>
            </a:r>
          </a:p>
        </p:txBody>
      </p:sp>
      <p:pic>
        <p:nvPicPr>
          <p:cNvPr id="10" name="Picture 9"/>
          <p:cNvPicPr>
            <a:picLocks noChangeAspect="1"/>
          </p:cNvPicPr>
          <p:nvPr/>
        </p:nvPicPr>
        <p:blipFill>
          <a:blip r:embed="rId5"/>
          <a:stretch>
            <a:fillRect/>
          </a:stretch>
        </p:blipFill>
        <p:spPr>
          <a:xfrm>
            <a:off x="174746" y="0"/>
            <a:ext cx="8969254" cy="5538418"/>
          </a:xfrm>
          <a:prstGeom prst="rect">
            <a:avLst/>
          </a:prstGeom>
        </p:spPr>
      </p:pic>
    </p:spTree>
  </p:cSld>
  <p:clrMapOvr>
    <a:masterClrMapping/>
  </p:clrMapOvr>
  <mc:AlternateContent>
    <mc:Choice xmlns:mp="http://schemas.microsoft.com/office/mac/powerpoint/2008/main" Requires="mp">
      <mc:AlternateContent>
        <mc:Choice Requires="mp">
          <mp:transition>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dir="u"/>
          </p:transition>
        </mc:Fallback>
      </mc:AlternateContent>
    </mc:Choice>
    <mc:Fallback>
      <mc:AlternateContent>
        <mc:Choice Requires="mp">
          <p:transition>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Huntington’s Disease</a:t>
            </a:r>
            <a:endParaRPr lang="en-US" dirty="0"/>
          </a:p>
        </p:txBody>
      </p:sp>
      <p:pic>
        <p:nvPicPr>
          <p:cNvPr id="6" name="Content Placeholder 5" descr="REST-huntingtin.tiff"/>
          <p:cNvPicPr>
            <a:picLocks noGrp="1" noChangeAspect="1"/>
          </p:cNvPicPr>
          <p:nvPr>
            <p:ph idx="1"/>
          </p:nvPr>
        </p:nvPicPr>
        <p:blipFill>
          <a:blip r:embed="rId3"/>
          <a:srcRect l="3523" r="-2451"/>
          <a:stretch>
            <a:fillRect/>
          </a:stretch>
        </p:blipFill>
        <p:spPr>
          <a:xfrm>
            <a:off x="457200" y="1600200"/>
            <a:ext cx="7760976" cy="4525963"/>
          </a:xfrm>
        </p:spPr>
      </p:pic>
      <p:sp>
        <p:nvSpPr>
          <p:cNvPr id="7" name="TextBox 6"/>
          <p:cNvSpPr txBox="1"/>
          <p:nvPr/>
        </p:nvSpPr>
        <p:spPr>
          <a:xfrm>
            <a:off x="0" y="6488668"/>
            <a:ext cx="3920251" cy="369332"/>
          </a:xfrm>
          <a:prstGeom prst="rect">
            <a:avLst/>
          </a:prstGeom>
          <a:noFill/>
        </p:spPr>
        <p:txBody>
          <a:bodyPr wrap="none" rtlCol="0">
            <a:spAutoFit/>
          </a:bodyPr>
          <a:lstStyle/>
          <a:p>
            <a:r>
              <a:rPr lang="en-US" dirty="0" smtClean="0"/>
              <a:t>From Thompson, 2003, Nature Genetics </a:t>
            </a:r>
            <a:endParaRPr lang="en-US" dirty="0"/>
          </a:p>
        </p:txBody>
      </p:sp>
      <p:pic>
        <p:nvPicPr>
          <p:cNvPr id="8" name="Picture 7" descr="480px-Huntington.jpg"/>
          <p:cNvPicPr>
            <a:picLocks noChangeAspect="1"/>
          </p:cNvPicPr>
          <p:nvPr/>
        </p:nvPicPr>
        <p:blipFill>
          <a:blip r:embed="rId4"/>
          <a:stretch>
            <a:fillRect/>
          </a:stretch>
        </p:blipFill>
        <p:spPr>
          <a:xfrm>
            <a:off x="2286000" y="571500"/>
            <a:ext cx="4572000" cy="5715000"/>
          </a:xfrm>
          <a:prstGeom prst="rect">
            <a:avLst/>
          </a:prstGeom>
        </p:spPr>
      </p:pic>
      <p:sp>
        <p:nvSpPr>
          <p:cNvPr id="9" name="TextBox 8"/>
          <p:cNvSpPr txBox="1"/>
          <p:nvPr/>
        </p:nvSpPr>
        <p:spPr>
          <a:xfrm>
            <a:off x="4869392" y="6271736"/>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Tree>
  </p:cSld>
  <p:clrMapOvr>
    <a:masterClrMapping/>
  </p:clrMapOvr>
  <mc:AlternateContent>
    <mc:Choice xmlns:mp="http://schemas.microsoft.com/office/mac/powerpoint/2008/main" Requires="mp">
      <mc:AlternateContent>
        <mc:Choice Requires="mp">
          <mp:transition>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p:transition>
        </mc:Fallback>
      </mc:AlternateContent>
    </mc:Choice>
    <mc:Fallback>
      <mc:AlternateContent>
        <mc:Choice Requires="mp">
          <p:transition>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9" grpId="0"/>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How does WT but not mutant huntingtin stimulate the transcription of BDNF?</a:t>
            </a:r>
            <a:endParaRPr lang="en-US" sz="3600"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rcRect b="66454"/>
          <a:stretch>
            <a:fillRect/>
          </a:stretch>
        </p:blipFill>
        <p:spPr>
          <a:xfrm>
            <a:off x="1128925" y="1600200"/>
            <a:ext cx="7277285" cy="4339982"/>
          </a:xfrm>
          <a:prstGeom prst="rect">
            <a:avLst/>
          </a:prstGeom>
        </p:spPr>
      </p:pic>
      <p:sp>
        <p:nvSpPr>
          <p:cNvPr id="5" name="TextBox 4"/>
          <p:cNvSpPr txBox="1"/>
          <p:nvPr/>
        </p:nvSpPr>
        <p:spPr>
          <a:xfrm rot="16200000">
            <a:off x="847132" y="4365836"/>
            <a:ext cx="1806692" cy="369332"/>
          </a:xfrm>
          <a:prstGeom prst="rect">
            <a:avLst/>
          </a:prstGeom>
          <a:solidFill>
            <a:srgbClr val="FFFFFF"/>
          </a:solidFill>
        </p:spPr>
        <p:txBody>
          <a:bodyPr wrap="none" rtlCol="0">
            <a:spAutoFit/>
          </a:bodyPr>
          <a:lstStyle/>
          <a:p>
            <a:r>
              <a:rPr lang="en-US" dirty="0" smtClean="0"/>
              <a:t>Promoter activity</a:t>
            </a:r>
            <a:endParaRPr lang="en-US" dirty="0"/>
          </a:p>
        </p:txBody>
      </p:sp>
      <p:pic>
        <p:nvPicPr>
          <p:cNvPr id="6" name="Content Placeholder 5" descr="REST-huntingtin.tiff"/>
          <p:cNvPicPr>
            <a:picLocks noChangeAspect="1"/>
          </p:cNvPicPr>
          <p:nvPr/>
        </p:nvPicPr>
        <p:blipFill>
          <a:blip r:embed="rId4"/>
          <a:srcRect l="3523" r="-2451"/>
          <a:stretch>
            <a:fillRect/>
          </a:stretch>
        </p:blipFill>
        <p:spPr>
          <a:xfrm>
            <a:off x="457200" y="1600200"/>
            <a:ext cx="7760976" cy="4525963"/>
          </a:xfrm>
          <a:prstGeom prst="rect">
            <a:avLst/>
          </a:prstGeom>
        </p:spPr>
      </p:pic>
      <p:sp>
        <p:nvSpPr>
          <p:cNvPr id="7" name="Donut 6"/>
          <p:cNvSpPr/>
          <p:nvPr/>
        </p:nvSpPr>
        <p:spPr>
          <a:xfrm>
            <a:off x="4987034" y="3726536"/>
            <a:ext cx="859834" cy="758368"/>
          </a:xfrm>
          <a:prstGeom prst="donut">
            <a:avLst>
              <a:gd name="adj" fmla="val 921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8" name="Donut 7"/>
          <p:cNvSpPr/>
          <p:nvPr/>
        </p:nvSpPr>
        <p:spPr>
          <a:xfrm>
            <a:off x="1062082" y="3565902"/>
            <a:ext cx="859834" cy="758368"/>
          </a:xfrm>
          <a:prstGeom prst="donut">
            <a:avLst>
              <a:gd name="adj" fmla="val 921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
        <p:nvSpPr>
          <p:cNvPr id="10" name="Donut 9"/>
          <p:cNvSpPr/>
          <p:nvPr/>
        </p:nvSpPr>
        <p:spPr>
          <a:xfrm>
            <a:off x="4987034" y="2968168"/>
            <a:ext cx="859834" cy="758368"/>
          </a:xfrm>
          <a:prstGeom prst="donut">
            <a:avLst>
              <a:gd name="adj" fmla="val 921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mc:AlternateContent>
    <mc:Choice xmlns:mp="http://schemas.microsoft.com/office/mac/powerpoint/2008/main" Requires="mp">
      <mc:AlternateContent>
        <mc:Choice Requires="mp">
          <mp:transition>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dir="u"/>
          </p:transition>
        </mc:Fallback>
      </mc:AlternateContent>
    </mc:Choice>
    <mc:Fallback>
      <mc:AlternateContent>
        <mc:Choice Requires="mp">
          <p:transition>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fade">
                                      <p:cBhvr>
                                        <p:cTn id="9" dur="1000"/>
                                        <p:tgtEl>
                                          <p:spTgt spid="7"/>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WT huntingtin target the REST binding site to promote transcription of BDNF? </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61178"/>
          <a:stretch>
            <a:fillRect/>
          </a:stretch>
        </p:blipFill>
        <p:spPr>
          <a:xfrm>
            <a:off x="0" y="1916273"/>
            <a:ext cx="9021229" cy="3825462"/>
          </a:xfrm>
          <a:prstGeom prst="rect">
            <a:avLst/>
          </a:prstGeom>
        </p:spPr>
      </p:pic>
      <p:pic>
        <p:nvPicPr>
          <p:cNvPr id="5" name="Content Placeholder 5" descr="REST-huntingtin.tiff"/>
          <p:cNvPicPr>
            <a:picLocks noChangeAspect="1"/>
          </p:cNvPicPr>
          <p:nvPr/>
        </p:nvPicPr>
        <p:blipFill>
          <a:blip r:embed="rId4"/>
          <a:srcRect l="3523" r="-2451"/>
          <a:stretch>
            <a:fillRect/>
          </a:stretch>
        </p:blipFill>
        <p:spPr>
          <a:xfrm>
            <a:off x="457200" y="1600200"/>
            <a:ext cx="7760976" cy="4525963"/>
          </a:xfrm>
          <a:prstGeom prst="rect">
            <a:avLst/>
          </a:prstGeom>
        </p:spPr>
      </p:pic>
      <p:sp>
        <p:nvSpPr>
          <p:cNvPr id="6" name="TextBox 5"/>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Tree>
  </p:cSld>
  <p:clrMapOvr>
    <a:masterClrMapping/>
  </p:clrMapOvr>
  <mc:AlternateContent>
    <mc:Choice xmlns:mp="http://schemas.microsoft.com/office/mac/powerpoint/2008/main" Requires="mp">
      <mc:AlternateContent>
        <mc:Choice Requires="mp">
          <mp:transition>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dir="u"/>
          </p:transition>
        </mc:Fallback>
      </mc:AlternateContent>
    </mc:Choice>
    <mc:Fallback>
      <mc:AlternateContent>
        <mc:Choice Requires="mp">
          <p:transition>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Absence Seizures</a:t>
            </a:r>
            <a:br>
              <a:rPr lang="en-US" dirty="0" smtClean="0"/>
            </a:br>
            <a:r>
              <a:rPr lang="en-US" dirty="0" err="1" smtClean="0"/>
              <a:t>Ketogenic</a:t>
            </a:r>
            <a:r>
              <a:rPr lang="en-US" dirty="0" smtClean="0"/>
              <a:t> Diet</a:t>
            </a:r>
            <a:endParaRPr lang="en-US" dirty="0"/>
          </a:p>
        </p:txBody>
      </p:sp>
      <p:pic>
        <p:nvPicPr>
          <p:cNvPr id="5" name="Content Placeholder 4" descr="Spike-waves.png"/>
          <p:cNvPicPr>
            <a:picLocks noGrp="1" noChangeAspect="1"/>
          </p:cNvPicPr>
          <p:nvPr>
            <p:ph idx="1"/>
          </p:nvPr>
        </p:nvPicPr>
        <p:blipFill>
          <a:blip r:embed="rId3"/>
          <a:srcRect l="-45100" r="-45100"/>
          <a:stretch>
            <a:fillRect/>
          </a:stretch>
        </p:blipFill>
        <p:spPr/>
      </p:pic>
      <p:pic>
        <p:nvPicPr>
          <p:cNvPr id="4" name="Picture 3"/>
          <p:cNvPicPr>
            <a:picLocks noChangeAspect="1"/>
          </p:cNvPicPr>
          <p:nvPr/>
        </p:nvPicPr>
        <p:blipFill>
          <a:blip r:embed="rId4"/>
          <a:stretch>
            <a:fillRect/>
          </a:stretch>
        </p:blipFill>
        <p:spPr>
          <a:xfrm>
            <a:off x="1535976" y="1827675"/>
            <a:ext cx="6366986" cy="3420512"/>
          </a:xfrm>
          <a:prstGeom prst="rect">
            <a:avLst/>
          </a:prstGeom>
        </p:spPr>
      </p:pic>
      <p:sp>
        <p:nvSpPr>
          <p:cNvPr id="6" name="TextBox 5"/>
          <p:cNvSpPr txBox="1"/>
          <p:nvPr/>
        </p:nvSpPr>
        <p:spPr>
          <a:xfrm>
            <a:off x="4869392" y="6271736"/>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7" name="TextBox 6"/>
          <p:cNvSpPr txBox="1"/>
          <p:nvPr/>
        </p:nvSpPr>
        <p:spPr>
          <a:xfrm>
            <a:off x="5845125" y="6482862"/>
            <a:ext cx="3298875" cy="369332"/>
          </a:xfrm>
          <a:prstGeom prst="rect">
            <a:avLst/>
          </a:prstGeom>
          <a:noFill/>
        </p:spPr>
        <p:txBody>
          <a:bodyPr wrap="none" rtlCol="0">
            <a:spAutoFit/>
          </a:bodyPr>
          <a:lstStyle/>
          <a:p>
            <a:r>
              <a:rPr lang="en-US" dirty="0" err="1" smtClean="0"/>
              <a:t>Zhong</a:t>
            </a:r>
            <a:r>
              <a:rPr lang="en-US" dirty="0" smtClean="0"/>
              <a:t> Huang &amp; McNamara, 2006</a:t>
            </a:r>
            <a:endParaRPr lang="en-US" dirty="0"/>
          </a:p>
        </p:txBody>
      </p:sp>
    </p:spTree>
  </p:cSld>
  <p:clrMapOvr>
    <a:masterClrMapping/>
  </p:clrMapOvr>
  <mc:AlternateContent>
    <mc:Choice xmlns:mp="http://schemas.microsoft.com/office/mac/powerpoint/2008/main" Requires="mp">
      <mc:AlternateContent>
        <mc:Choice Requires="mp">
          <mp:transition>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p:transition>
        </mc:Fallback>
      </mc:AlternateContent>
    </mc:Choice>
    <mc:Fallback>
      <mc:AlternateContent>
        <mc:Choice Requires="mp">
          <p:transition>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562</TotalTime>
  <Words>2567</Words>
  <Application>Microsoft Macintosh PowerPoint</Application>
  <PresentationFormat>On-screen Show (4:3)</PresentationFormat>
  <Paragraphs>244</Paragraphs>
  <Slides>17</Slides>
  <Notes>14</Notes>
  <HiddenSlides>0</HiddenSlides>
  <MMClips>0</MMClips>
  <ScaleCrop>false</ScaleCrop>
  <HeadingPairs>
    <vt:vector size="4" baseType="variant">
      <vt:variant>
        <vt:lpstr>Design Template</vt:lpstr>
      </vt:variant>
      <vt:variant>
        <vt:i4>1</vt:i4>
      </vt:variant>
      <vt:variant>
        <vt:lpstr>Slide Titles</vt:lpstr>
      </vt:variant>
      <vt:variant>
        <vt:i4>17</vt:i4>
      </vt:variant>
    </vt:vector>
  </HeadingPairs>
  <TitlesOfParts>
    <vt:vector size="18" baseType="lpstr">
      <vt:lpstr>Office Theme</vt:lpstr>
      <vt:lpstr>Chromatin Biology in Neurological Disorders</vt:lpstr>
      <vt:lpstr>Slide 2</vt:lpstr>
      <vt:lpstr>Slide 3</vt:lpstr>
      <vt:lpstr>Is REST expressed in tissue from human glioblastoma multiforme specimens?</vt:lpstr>
      <vt:lpstr>What is REST’s role in the self-renewal and tumorigenic competence of glioblastoma</vt:lpstr>
      <vt:lpstr>Huntington’s Disease</vt:lpstr>
      <vt:lpstr>How does WT but not mutant huntingtin stimulate the transcription of BDNF?</vt:lpstr>
      <vt:lpstr>How does WT huntingtin target the REST binding site to promote transcription of BDNF? </vt:lpstr>
      <vt:lpstr>Absence Seizures Ketogenic Diet</vt:lpstr>
      <vt:lpstr>How does 2DG exert antiepileptic effects?</vt:lpstr>
      <vt:lpstr>How does 2DG affect transcriptional regulation to reduce BDNF gene expression?</vt:lpstr>
      <vt:lpstr>Slide 12</vt:lpstr>
      <vt:lpstr>Does G9a expression correlate with repeated cocaine administration?</vt:lpstr>
      <vt:lpstr>How does G9a expression (in nucleus accumbens) regulate behavioral response to cocaine?</vt:lpstr>
      <vt:lpstr>Slide 15</vt:lpstr>
      <vt:lpstr>Summary</vt:lpstr>
      <vt:lpstr>Thanks</vt:lpstr>
    </vt:vector>
  </TitlesOfParts>
  <Company>University of Wisconsin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Cliff Rodgers</dc:creator>
  <cp:lastModifiedBy>Cliff Rodgers</cp:lastModifiedBy>
  <cp:revision>47</cp:revision>
  <dcterms:created xsi:type="dcterms:W3CDTF">2013-10-06T15:56:09Z</dcterms:created>
  <dcterms:modified xsi:type="dcterms:W3CDTF">2013-10-06T18:55:17Z</dcterms:modified>
</cp:coreProperties>
</file>

<file path=docProps/thumbnail.jpeg>
</file>